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08"/>
  </p:notesMasterIdLst>
  <p:handoutMasterIdLst>
    <p:handoutMasterId r:id="rId109"/>
  </p:handoutMasterIdLst>
  <p:sldIdLst>
    <p:sldId id="256" r:id="rId2"/>
    <p:sldId id="320" r:id="rId3"/>
    <p:sldId id="323" r:id="rId4"/>
    <p:sldId id="257" r:id="rId5"/>
    <p:sldId id="258" r:id="rId6"/>
    <p:sldId id="259" r:id="rId7"/>
    <p:sldId id="260" r:id="rId8"/>
    <p:sldId id="303" r:id="rId9"/>
    <p:sldId id="317" r:id="rId10"/>
    <p:sldId id="380" r:id="rId11"/>
    <p:sldId id="265" r:id="rId12"/>
    <p:sldId id="330" r:id="rId13"/>
    <p:sldId id="332" r:id="rId14"/>
    <p:sldId id="315" r:id="rId15"/>
    <p:sldId id="264" r:id="rId16"/>
    <p:sldId id="307" r:id="rId17"/>
    <p:sldId id="331" r:id="rId18"/>
    <p:sldId id="333" r:id="rId19"/>
    <p:sldId id="324" r:id="rId20"/>
    <p:sldId id="319" r:id="rId21"/>
    <p:sldId id="349" r:id="rId22"/>
    <p:sldId id="370" r:id="rId23"/>
    <p:sldId id="266" r:id="rId24"/>
    <p:sldId id="309" r:id="rId25"/>
    <p:sldId id="334" r:id="rId26"/>
    <p:sldId id="335" r:id="rId27"/>
    <p:sldId id="371" r:id="rId28"/>
    <p:sldId id="263" r:id="rId29"/>
    <p:sldId id="267" r:id="rId30"/>
    <p:sldId id="270" r:id="rId31"/>
    <p:sldId id="268" r:id="rId32"/>
    <p:sldId id="344" r:id="rId33"/>
    <p:sldId id="271" r:id="rId34"/>
    <p:sldId id="373" r:id="rId35"/>
    <p:sldId id="272" r:id="rId36"/>
    <p:sldId id="356" r:id="rId37"/>
    <p:sldId id="358" r:id="rId38"/>
    <p:sldId id="269" r:id="rId39"/>
    <p:sldId id="275" r:id="rId40"/>
    <p:sldId id="337" r:id="rId41"/>
    <p:sldId id="341" r:id="rId42"/>
    <p:sldId id="374" r:id="rId43"/>
    <p:sldId id="342" r:id="rId44"/>
    <p:sldId id="359" r:id="rId45"/>
    <p:sldId id="363" r:id="rId46"/>
    <p:sldId id="304" r:id="rId47"/>
    <p:sldId id="277" r:id="rId48"/>
    <p:sldId id="278" r:id="rId49"/>
    <p:sldId id="325" r:id="rId50"/>
    <p:sldId id="312" r:id="rId51"/>
    <p:sldId id="310" r:id="rId52"/>
    <p:sldId id="379" r:id="rId53"/>
    <p:sldId id="327" r:id="rId54"/>
    <p:sldId id="279" r:id="rId55"/>
    <p:sldId id="377" r:id="rId56"/>
    <p:sldId id="354" r:id="rId57"/>
    <p:sldId id="364" r:id="rId58"/>
    <p:sldId id="328" r:id="rId59"/>
    <p:sldId id="378" r:id="rId60"/>
    <p:sldId id="311" r:id="rId61"/>
    <p:sldId id="280" r:id="rId62"/>
    <p:sldId id="352" r:id="rId63"/>
    <p:sldId id="375" r:id="rId64"/>
    <p:sldId id="353" r:id="rId65"/>
    <p:sldId id="366" r:id="rId66"/>
    <p:sldId id="355" r:id="rId67"/>
    <p:sldId id="281" r:id="rId68"/>
    <p:sldId id="282" r:id="rId69"/>
    <p:sldId id="329" r:id="rId70"/>
    <p:sldId id="343" r:id="rId71"/>
    <p:sldId id="339" r:id="rId72"/>
    <p:sldId id="368" r:id="rId73"/>
    <p:sldId id="347" r:id="rId74"/>
    <p:sldId id="348" r:id="rId75"/>
    <p:sldId id="283" r:id="rId76"/>
    <p:sldId id="360" r:id="rId77"/>
    <p:sldId id="361" r:id="rId78"/>
    <p:sldId id="362" r:id="rId79"/>
    <p:sldId id="351" r:id="rId80"/>
    <p:sldId id="308" r:id="rId81"/>
    <p:sldId id="284" r:id="rId82"/>
    <p:sldId id="291" r:id="rId83"/>
    <p:sldId id="285" r:id="rId84"/>
    <p:sldId id="369" r:id="rId85"/>
    <p:sldId id="294" r:id="rId86"/>
    <p:sldId id="297" r:id="rId87"/>
    <p:sldId id="298" r:id="rId88"/>
    <p:sldId id="299" r:id="rId89"/>
    <p:sldId id="300" r:id="rId90"/>
    <p:sldId id="301" r:id="rId91"/>
    <p:sldId id="372" r:id="rId92"/>
    <p:sldId id="350" r:id="rId93"/>
    <p:sldId id="286" r:id="rId94"/>
    <p:sldId id="345" r:id="rId95"/>
    <p:sldId id="287" r:id="rId96"/>
    <p:sldId id="288" r:id="rId97"/>
    <p:sldId id="367" r:id="rId98"/>
    <p:sldId id="338" r:id="rId99"/>
    <p:sldId id="289" r:id="rId100"/>
    <p:sldId id="293" r:id="rId101"/>
    <p:sldId id="295" r:id="rId102"/>
    <p:sldId id="296" r:id="rId103"/>
    <p:sldId id="376" r:id="rId104"/>
    <p:sldId id="313" r:id="rId105"/>
    <p:sldId id="365" r:id="rId106"/>
    <p:sldId id="302" r:id="rId107"/>
  </p:sldIdLst>
  <p:sldSz cx="9144000" cy="6858000" type="screen4x3"/>
  <p:notesSz cx="9236075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tkus, Mark (NIH/CIT) [E]" initials="PM([" lastIdx="1" clrIdx="0">
    <p:extLst>
      <p:ext uri="{19B8F6BF-5375-455C-9EA6-DF929625EA0E}">
        <p15:presenceInfo xmlns:p15="http://schemas.microsoft.com/office/powerpoint/2012/main" userId="S-1-5-21-12604286-656692736-1848903544-1289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FAAC"/>
    <a:srgbClr val="D640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78" autoAdjust="0"/>
    <p:restoredTop sz="94628" autoAdjust="0"/>
  </p:normalViewPr>
  <p:slideViewPr>
    <p:cSldViewPr>
      <p:cViewPr varScale="1">
        <p:scale>
          <a:sx n="102" d="100"/>
          <a:sy n="102" d="100"/>
        </p:scale>
        <p:origin x="270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259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109" d="100"/>
          <a:sy n="109" d="100"/>
        </p:scale>
        <p:origin x="702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commentAuthors" Target="commentAuthor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handoutMaster" Target="handoutMasters/handoutMaster1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9"/>
            <a:ext cx="4003136" cy="3506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30849" y="9"/>
            <a:ext cx="4003136" cy="3506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560980-C84D-4113-B3A5-E99734572C72}" type="datetime1">
              <a:rPr lang="en-US" smtClean="0"/>
              <a:t>10/17/2018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2030" y="6580575"/>
            <a:ext cx="4056069" cy="4286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30849" y="6658559"/>
            <a:ext cx="4003136" cy="35064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9B9372-9D2F-4414-80B8-8C7292268B1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564196A-9C5A-43A6-8D31-8D0430FF25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989" y="6619567"/>
            <a:ext cx="1892638" cy="42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335400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02299" cy="350520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31643" y="0"/>
            <a:ext cx="4002299" cy="350520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830A79C5-F94D-4035-A43A-541204494D5C}" type="datetime1">
              <a:rPr lang="en-US" smtClean="0"/>
              <a:t>10/17/2018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65438" y="525463"/>
            <a:ext cx="3505200" cy="2628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3608" y="3329940"/>
            <a:ext cx="7388860" cy="3154680"/>
          </a:xfrm>
          <a:prstGeom prst="rect">
            <a:avLst/>
          </a:prstGeom>
        </p:spPr>
        <p:txBody>
          <a:bodyPr vert="horz" lIns="92830" tIns="46415" rIns="92830" bIns="4641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3"/>
            <a:ext cx="4002299" cy="350520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31643" y="6658663"/>
            <a:ext cx="4002299" cy="350520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CA1A5847-6F31-4F9F-B922-4DBE0D7418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582421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830A79C5-F94D-4035-A43A-541204494D5C}" type="datetime1">
              <a:rPr lang="en-US" smtClean="0"/>
              <a:t>10/17/2018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A1A5847-6F31-4F9F-B922-4DBE0D74187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7191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830A79C5-F94D-4035-A43A-541204494D5C}" type="datetime1">
              <a:rPr lang="en-US" smtClean="0"/>
              <a:t>10/17/2018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A1A5847-6F31-4F9F-B922-4DBE0D741874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870623"/>
      </p:ext>
    </p:extLst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830A79C5-F94D-4035-A43A-541204494D5C}" type="datetime1">
              <a:rPr lang="en-US" smtClean="0"/>
              <a:t>10/17/2018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A1A5847-6F31-4F9F-B922-4DBE0D741874}" type="slidenum">
              <a:rPr lang="en-US" smtClean="0"/>
              <a:pPr/>
              <a:t>100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854554"/>
      </p:ext>
    </p:extLst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830A79C5-F94D-4035-A43A-541204494D5C}" type="datetime1">
              <a:rPr lang="en-US" smtClean="0"/>
              <a:t>10/17/2018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A1A5847-6F31-4F9F-B922-4DBE0D741874}" type="slidenum">
              <a:rPr lang="en-US" smtClean="0"/>
              <a:pPr/>
              <a:t>101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223919"/>
      </p:ext>
    </p:extLst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830A79C5-F94D-4035-A43A-541204494D5C}" type="datetime1">
              <a:rPr lang="en-US" smtClean="0"/>
              <a:t>10/17/2018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A1A5847-6F31-4F9F-B922-4DBE0D741874}" type="slidenum">
              <a:rPr lang="en-US" smtClean="0"/>
              <a:pPr/>
              <a:t>102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700276"/>
      </p:ext>
    </p:extLst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830A79C5-F94D-4035-A43A-541204494D5C}" type="datetime1">
              <a:rPr lang="en-US" smtClean="0"/>
              <a:t>10/17/2018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A1A5847-6F31-4F9F-B922-4DBE0D741874}" type="slidenum">
              <a:rPr lang="en-US" smtClean="0"/>
              <a:pPr/>
              <a:t>103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229133"/>
      </p:ext>
    </p:extLst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830A79C5-F94D-4035-A43A-541204494D5C}" type="datetime1">
              <a:rPr lang="en-US" smtClean="0"/>
              <a:t>10/17/2018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A1A5847-6F31-4F9F-B922-4DBE0D741874}" type="slidenum">
              <a:rPr lang="en-US" smtClean="0"/>
              <a:pPr/>
              <a:t>104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618382"/>
      </p:ext>
    </p:extLst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830A79C5-F94D-4035-A43A-541204494D5C}" type="datetime1">
              <a:rPr lang="en-US" smtClean="0"/>
              <a:t>10/17/2018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A1A5847-6F31-4F9F-B922-4DBE0D741874}" type="slidenum">
              <a:rPr lang="en-US" smtClean="0"/>
              <a:pPr/>
              <a:t>105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82776"/>
      </p:ext>
    </p:extLst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830A79C5-F94D-4035-A43A-541204494D5C}" type="datetime1">
              <a:rPr lang="en-US" smtClean="0"/>
              <a:t>10/17/2018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A1A5847-6F31-4F9F-B922-4DBE0D741874}" type="slidenum">
              <a:rPr lang="en-US" smtClean="0"/>
              <a:pPr/>
              <a:t>106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939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830A79C5-F94D-4035-A43A-541204494D5C}" type="datetime1">
              <a:rPr lang="en-US" smtClean="0"/>
              <a:t>10/17/2018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A1A5847-6F31-4F9F-B922-4DBE0D741874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3157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830A79C5-F94D-4035-A43A-541204494D5C}" type="datetime1">
              <a:rPr lang="en-US" smtClean="0"/>
              <a:t>10/17/2018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A1A5847-6F31-4F9F-B922-4DBE0D741874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8317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830A79C5-F94D-4035-A43A-541204494D5C}" type="datetime1">
              <a:rPr lang="en-US" smtClean="0"/>
              <a:t>10/17/2018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A1A5847-6F31-4F9F-B922-4DBE0D741874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4152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830A79C5-F94D-4035-A43A-541204494D5C}" type="datetime1">
              <a:rPr lang="en-US" smtClean="0"/>
              <a:t>10/17/2018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A1A5847-6F31-4F9F-B922-4DBE0D741874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2520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830A79C5-F94D-4035-A43A-541204494D5C}" type="datetime1">
              <a:rPr lang="en-US" smtClean="0"/>
              <a:t>10/17/2018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A1A5847-6F31-4F9F-B922-4DBE0D741874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9523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830A79C5-F94D-4035-A43A-541204494D5C}" type="datetime1">
              <a:rPr lang="en-US" smtClean="0"/>
              <a:t>10/17/2018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A1A5847-6F31-4F9F-B922-4DBE0D741874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618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830A79C5-F94D-4035-A43A-541204494D5C}" type="datetime1">
              <a:rPr lang="en-US" smtClean="0"/>
              <a:t>10/17/2018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A1A5847-6F31-4F9F-B922-4DBE0D741874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10153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830A79C5-F94D-4035-A43A-541204494D5C}" type="datetime1">
              <a:rPr lang="en-US" smtClean="0"/>
              <a:t>10/17/2018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A1A5847-6F31-4F9F-B922-4DBE0D741874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09329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8B7D520E-6580-471C-BA99-A0EA67829D07}" type="datetime1">
              <a:rPr lang="en-US" smtClean="0"/>
              <a:t>10/17/2018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A1A5847-6F31-4F9F-B922-4DBE0D741874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1192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830A79C5-F94D-4035-A43A-541204494D5C}" type="datetime1">
              <a:rPr lang="en-US" smtClean="0"/>
              <a:t>10/17/2018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A1A5847-6F31-4F9F-B922-4DBE0D74187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1361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A6D2CB75-04B7-4908-934D-145D2EFAED60}" type="datetime1">
              <a:rPr lang="en-US" smtClean="0"/>
              <a:t>10/17/2018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A1A5847-6F31-4F9F-B922-4DBE0D741874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2392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830A79C5-F94D-4035-A43A-541204494D5C}" type="datetime1">
              <a:rPr lang="en-US" smtClean="0"/>
              <a:t>10/17/2018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A1A5847-6F31-4F9F-B922-4DBE0D741874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22002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830A79C5-F94D-4035-A43A-541204494D5C}" type="datetime1">
              <a:rPr lang="en-US" smtClean="0"/>
              <a:t>10/17/2018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A1A5847-6F31-4F9F-B922-4DBE0D741874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78981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830A79C5-F94D-4035-A43A-541204494D5C}" type="datetime1">
              <a:rPr lang="en-US" smtClean="0"/>
              <a:t>10/17/2018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A1A5847-6F31-4F9F-B922-4DBE0D741874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99146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830A79C5-F94D-4035-A43A-541204494D5C}" type="datetime1">
              <a:rPr lang="en-US" smtClean="0"/>
              <a:t>10/17/2018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A1A5847-6F31-4F9F-B922-4DBE0D741874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12655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830A79C5-F94D-4035-A43A-541204494D5C}" type="datetime1">
              <a:rPr lang="en-US" smtClean="0"/>
              <a:t>10/17/2018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A1A5847-6F31-4F9F-B922-4DBE0D741874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81806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830A79C5-F94D-4035-A43A-541204494D5C}" type="datetime1">
              <a:rPr lang="en-US" smtClean="0"/>
              <a:t>10/17/2018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A1A5847-6F31-4F9F-B922-4DBE0D741874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88531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830A79C5-F94D-4035-A43A-541204494D5C}" type="datetime1">
              <a:rPr lang="en-US" smtClean="0"/>
              <a:t>10/17/2018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A1A5847-6F31-4F9F-B922-4DBE0D741874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73328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830A79C5-F94D-4035-A43A-541204494D5C}" type="datetime1">
              <a:rPr lang="en-US" smtClean="0"/>
              <a:t>10/17/2018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A1A5847-6F31-4F9F-B922-4DBE0D741874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2955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830A79C5-F94D-4035-A43A-541204494D5C}" type="datetime1">
              <a:rPr lang="en-US" smtClean="0"/>
              <a:t>10/17/2018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A1A5847-6F31-4F9F-B922-4DBE0D741874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1119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830A79C5-F94D-4035-A43A-541204494D5C}" type="datetime1">
              <a:rPr lang="en-US" smtClean="0"/>
              <a:t>10/17/2018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A1A5847-6F31-4F9F-B922-4DBE0D74187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82183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830A79C5-F94D-4035-A43A-541204494D5C}" type="datetime1">
              <a:rPr lang="en-US" smtClean="0"/>
              <a:t>10/17/2018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A1A5847-6F31-4F9F-B922-4DBE0D741874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68671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830A79C5-F94D-4035-A43A-541204494D5C}" type="datetime1">
              <a:rPr lang="en-US" smtClean="0"/>
              <a:t>10/17/2018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A1A5847-6F31-4F9F-B922-4DBE0D741874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34783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830A79C5-F94D-4035-A43A-541204494D5C}" type="datetime1">
              <a:rPr lang="en-US" smtClean="0"/>
              <a:t>10/17/2018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A1A5847-6F31-4F9F-B922-4DBE0D741874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84619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830A79C5-F94D-4035-A43A-541204494D5C}" type="datetime1">
              <a:rPr lang="en-US" smtClean="0"/>
              <a:t>10/17/2018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A1A5847-6F31-4F9F-B922-4DBE0D741874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1295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830A79C5-F94D-4035-A43A-541204494D5C}" type="datetime1">
              <a:rPr lang="en-US" smtClean="0"/>
              <a:t>10/17/2018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A1A5847-6F31-4F9F-B922-4DBE0D741874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03532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830A79C5-F94D-4035-A43A-541204494D5C}" type="datetime1">
              <a:rPr lang="en-US" smtClean="0"/>
              <a:t>10/17/2018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A1A5847-6F31-4F9F-B922-4DBE0D741874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68873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830A79C5-F94D-4035-A43A-541204494D5C}" type="datetime1">
              <a:rPr lang="en-US" smtClean="0"/>
              <a:t>10/17/2018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A1A5847-6F31-4F9F-B922-4DBE0D741874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89065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80B54406-D3A8-4509-8089-2607654FF3EA}" type="datetime1">
              <a:rPr lang="en-US" smtClean="0"/>
              <a:t>10/17/2018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A1A5847-6F31-4F9F-B922-4DBE0D741874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86155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830A79C5-F94D-4035-A43A-541204494D5C}" type="datetime1">
              <a:rPr lang="en-US" smtClean="0"/>
              <a:t>10/17/2018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A1A5847-6F31-4F9F-B922-4DBE0D741874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91223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830A79C5-F94D-4035-A43A-541204494D5C}" type="datetime1">
              <a:rPr lang="en-US" smtClean="0"/>
              <a:t>10/17/2018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A1A5847-6F31-4F9F-B922-4DBE0D741874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1352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830A79C5-F94D-4035-A43A-541204494D5C}" type="datetime1">
              <a:rPr lang="en-US" smtClean="0"/>
              <a:t>10/17/2018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A1A5847-6F31-4F9F-B922-4DBE0D74187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391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830A79C5-F94D-4035-A43A-541204494D5C}" type="datetime1">
              <a:rPr lang="en-US" smtClean="0"/>
              <a:t>10/17/2018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A1A5847-6F31-4F9F-B922-4DBE0D741874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7958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830A79C5-F94D-4035-A43A-541204494D5C}" type="datetime1">
              <a:rPr lang="en-US" smtClean="0"/>
              <a:t>10/17/2018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A1A5847-6F31-4F9F-B922-4DBE0D741874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58247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830A79C5-F94D-4035-A43A-541204494D5C}" type="datetime1">
              <a:rPr lang="en-US" smtClean="0"/>
              <a:t>10/17/2018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A1A5847-6F31-4F9F-B922-4DBE0D741874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41267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830A79C5-F94D-4035-A43A-541204494D5C}" type="datetime1">
              <a:rPr lang="en-US" smtClean="0"/>
              <a:t>10/17/2018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A1A5847-6F31-4F9F-B922-4DBE0D741874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3782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830A79C5-F94D-4035-A43A-541204494D5C}" type="datetime1">
              <a:rPr lang="en-US" smtClean="0"/>
              <a:t>10/17/2018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A1A5847-6F31-4F9F-B922-4DBE0D741874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61699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830A79C5-F94D-4035-A43A-541204494D5C}" type="datetime1">
              <a:rPr lang="en-US" smtClean="0"/>
              <a:t>10/17/2018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A1A5847-6F31-4F9F-B922-4DBE0D741874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29370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830A79C5-F94D-4035-A43A-541204494D5C}" type="datetime1">
              <a:rPr lang="en-US" smtClean="0"/>
              <a:t>10/17/2018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A1A5847-6F31-4F9F-B922-4DBE0D741874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402813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830A79C5-F94D-4035-A43A-541204494D5C}" type="datetime1">
              <a:rPr lang="en-US" smtClean="0"/>
              <a:t>10/17/2018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A1A5847-6F31-4F9F-B922-4DBE0D741874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76938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830A79C5-F94D-4035-A43A-541204494D5C}" type="datetime1">
              <a:rPr lang="en-US" smtClean="0"/>
              <a:t>10/17/2018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A1A5847-6F31-4F9F-B922-4DBE0D741874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436542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830A79C5-F94D-4035-A43A-541204494D5C}" type="datetime1">
              <a:rPr lang="en-US" smtClean="0"/>
              <a:t>10/17/2018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A1A5847-6F31-4F9F-B922-4DBE0D741874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8289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830A79C5-F94D-4035-A43A-541204494D5C}" type="datetime1">
              <a:rPr lang="en-US" smtClean="0"/>
              <a:t>10/17/2018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A1A5847-6F31-4F9F-B922-4DBE0D741874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566782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830A79C5-F94D-4035-A43A-541204494D5C}" type="datetime1">
              <a:rPr lang="en-US" smtClean="0"/>
              <a:t>10/17/2018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A1A5847-6F31-4F9F-B922-4DBE0D741874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201769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830A79C5-F94D-4035-A43A-541204494D5C}" type="datetime1">
              <a:rPr lang="en-US" smtClean="0"/>
              <a:t>10/17/2018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A1A5847-6F31-4F9F-B922-4DBE0D741874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318945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830A79C5-F94D-4035-A43A-541204494D5C}" type="datetime1">
              <a:rPr lang="en-US" smtClean="0"/>
              <a:t>10/17/2018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A1A5847-6F31-4F9F-B922-4DBE0D741874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046030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830A79C5-F94D-4035-A43A-541204494D5C}" type="datetime1">
              <a:rPr lang="en-US" smtClean="0"/>
              <a:t>10/17/2018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A1A5847-6F31-4F9F-B922-4DBE0D741874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161996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830A79C5-F94D-4035-A43A-541204494D5C}" type="datetime1">
              <a:rPr lang="en-US" smtClean="0"/>
              <a:t>10/17/2018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A1A5847-6F31-4F9F-B922-4DBE0D741874}" type="slidenum">
              <a:rPr lang="en-US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969550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830A79C5-F94D-4035-A43A-541204494D5C}" type="datetime1">
              <a:rPr lang="en-US" smtClean="0"/>
              <a:t>10/17/2018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A1A5847-6F31-4F9F-B922-4DBE0D741874}" type="slidenum">
              <a:rPr lang="en-US" smtClean="0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229022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830A79C5-F94D-4035-A43A-541204494D5C}" type="datetime1">
              <a:rPr lang="en-US" smtClean="0"/>
              <a:t>10/17/2018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A1A5847-6F31-4F9F-B922-4DBE0D741874}" type="slidenum">
              <a:rPr lang="en-US" smtClean="0"/>
              <a:pPr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833117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830A79C5-F94D-4035-A43A-541204494D5C}" type="datetime1">
              <a:rPr lang="en-US" smtClean="0"/>
              <a:t>10/17/2018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A1A5847-6F31-4F9F-B922-4DBE0D741874}" type="slidenum">
              <a:rPr lang="en-US" smtClean="0"/>
              <a:pPr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379369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830A79C5-F94D-4035-A43A-541204494D5C}" type="datetime1">
              <a:rPr lang="en-US" smtClean="0"/>
              <a:t>10/17/2018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A1A5847-6F31-4F9F-B922-4DBE0D741874}" type="slidenum">
              <a:rPr lang="en-US" smtClean="0"/>
              <a:pPr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949061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830A79C5-F94D-4035-A43A-541204494D5C}" type="datetime1">
              <a:rPr lang="en-US" smtClean="0"/>
              <a:t>10/17/2018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A1A5847-6F31-4F9F-B922-4DBE0D741874}" type="slidenum">
              <a:rPr lang="en-US" smtClean="0"/>
              <a:pPr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8387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830A79C5-F94D-4035-A43A-541204494D5C}" type="datetime1">
              <a:rPr lang="en-US" smtClean="0"/>
              <a:t>10/17/2018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A1A5847-6F31-4F9F-B922-4DBE0D74187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43618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830A79C5-F94D-4035-A43A-541204494D5C}" type="datetime1">
              <a:rPr lang="en-US" smtClean="0"/>
              <a:t>10/17/2018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A1A5847-6F31-4F9F-B922-4DBE0D741874}" type="slidenum">
              <a:rPr lang="en-US" smtClean="0"/>
              <a:pPr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9703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830A79C5-F94D-4035-A43A-541204494D5C}" type="datetime1">
              <a:rPr lang="en-US" smtClean="0"/>
              <a:t>10/17/2018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A1A5847-6F31-4F9F-B922-4DBE0D741874}" type="slidenum">
              <a:rPr lang="en-US" smtClean="0"/>
              <a:pPr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781918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830A79C5-F94D-4035-A43A-541204494D5C}" type="datetime1">
              <a:rPr lang="en-US" smtClean="0"/>
              <a:t>10/17/2018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A1A5847-6F31-4F9F-B922-4DBE0D741874}" type="slidenum">
              <a:rPr lang="en-US" smtClean="0"/>
              <a:pPr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846028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830A79C5-F94D-4035-A43A-541204494D5C}" type="datetime1">
              <a:rPr lang="en-US" smtClean="0"/>
              <a:t>10/17/2018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A1A5847-6F31-4F9F-B922-4DBE0D741874}" type="slidenum">
              <a:rPr lang="en-US" smtClean="0"/>
              <a:pPr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949839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830A79C5-F94D-4035-A43A-541204494D5C}" type="datetime1">
              <a:rPr lang="en-US" smtClean="0"/>
              <a:t>10/17/2018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A1A5847-6F31-4F9F-B922-4DBE0D741874}" type="slidenum">
              <a:rPr lang="en-US" smtClean="0"/>
              <a:pPr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496795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830A79C5-F94D-4035-A43A-541204494D5C}" type="datetime1">
              <a:rPr lang="en-US" smtClean="0"/>
              <a:t>10/17/2018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A1A5847-6F31-4F9F-B922-4DBE0D741874}" type="slidenum">
              <a:rPr lang="en-US" smtClean="0"/>
              <a:pPr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956463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830A79C5-F94D-4035-A43A-541204494D5C}" type="datetime1">
              <a:rPr lang="en-US" smtClean="0"/>
              <a:t>10/17/2018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A1A5847-6F31-4F9F-B922-4DBE0D741874}" type="slidenum">
              <a:rPr lang="en-US" smtClean="0"/>
              <a:pPr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599923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830A79C5-F94D-4035-A43A-541204494D5C}" type="datetime1">
              <a:rPr lang="en-US" smtClean="0"/>
              <a:t>10/17/2018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A1A5847-6F31-4F9F-B922-4DBE0D741874}" type="slidenum">
              <a:rPr lang="en-US" smtClean="0"/>
              <a:pPr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171792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830A79C5-F94D-4035-A43A-541204494D5C}" type="datetime1">
              <a:rPr lang="en-US" smtClean="0"/>
              <a:t>10/17/2018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A1A5847-6F31-4F9F-B922-4DBE0D741874}" type="slidenum">
              <a:rPr lang="en-US" smtClean="0"/>
              <a:pPr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189279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830A79C5-F94D-4035-A43A-541204494D5C}" type="datetime1">
              <a:rPr lang="en-US" smtClean="0"/>
              <a:t>10/17/2018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A1A5847-6F31-4F9F-B922-4DBE0D741874}" type="slidenum">
              <a:rPr lang="en-US" smtClean="0"/>
              <a:pPr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8362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830A79C5-F94D-4035-A43A-541204494D5C}" type="datetime1">
              <a:rPr lang="en-US" smtClean="0"/>
              <a:t>10/17/2018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A1A5847-6F31-4F9F-B922-4DBE0D741874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815815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830A79C5-F94D-4035-A43A-541204494D5C}" type="datetime1">
              <a:rPr lang="en-US" smtClean="0"/>
              <a:t>10/17/2018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A1A5847-6F31-4F9F-B922-4DBE0D741874}" type="slidenum">
              <a:rPr lang="en-US" smtClean="0"/>
              <a:pPr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333701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830A79C5-F94D-4035-A43A-541204494D5C}" type="datetime1">
              <a:rPr lang="en-US" smtClean="0"/>
              <a:t>10/17/2018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A1A5847-6F31-4F9F-B922-4DBE0D741874}" type="slidenum">
              <a:rPr lang="en-US" smtClean="0"/>
              <a:pPr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897182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830A79C5-F94D-4035-A43A-541204494D5C}" type="datetime1">
              <a:rPr lang="en-US" smtClean="0"/>
              <a:t>10/17/2018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A1A5847-6F31-4F9F-B922-4DBE0D741874}" type="slidenum">
              <a:rPr lang="en-US" smtClean="0"/>
              <a:pPr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397170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830A79C5-F94D-4035-A43A-541204494D5C}" type="datetime1">
              <a:rPr lang="en-US" smtClean="0"/>
              <a:t>10/17/2018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A1A5847-6F31-4F9F-B922-4DBE0D741874}" type="slidenum">
              <a:rPr lang="en-US" smtClean="0"/>
              <a:pPr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194974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830A79C5-F94D-4035-A43A-541204494D5C}" type="datetime1">
              <a:rPr lang="en-US" smtClean="0"/>
              <a:t>10/17/2018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A1A5847-6F31-4F9F-B922-4DBE0D741874}" type="slidenum">
              <a:rPr lang="en-US" smtClean="0"/>
              <a:pPr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275336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830A79C5-F94D-4035-A43A-541204494D5C}" type="datetime1">
              <a:rPr lang="en-US" smtClean="0"/>
              <a:t>10/17/2018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A1A5847-6F31-4F9F-B922-4DBE0D741874}" type="slidenum">
              <a:rPr lang="en-US" smtClean="0"/>
              <a:pPr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009808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830A79C5-F94D-4035-A43A-541204494D5C}" type="datetime1">
              <a:rPr lang="en-US" smtClean="0"/>
              <a:t>10/17/2018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A1A5847-6F31-4F9F-B922-4DBE0D741874}" type="slidenum">
              <a:rPr lang="en-US" smtClean="0"/>
              <a:pPr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46167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830A79C5-F94D-4035-A43A-541204494D5C}" type="datetime1">
              <a:rPr lang="en-US" smtClean="0"/>
              <a:t>10/17/2018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A1A5847-6F31-4F9F-B922-4DBE0D741874}" type="slidenum">
              <a:rPr lang="en-US" smtClean="0"/>
              <a:pPr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449240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830A79C5-F94D-4035-A43A-541204494D5C}" type="datetime1">
              <a:rPr lang="en-US" smtClean="0"/>
              <a:t>10/17/2018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A1A5847-6F31-4F9F-B922-4DBE0D741874}" type="slidenum">
              <a:rPr lang="en-US" smtClean="0"/>
              <a:pPr/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227309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830A79C5-F94D-4035-A43A-541204494D5C}" type="datetime1">
              <a:rPr lang="en-US" smtClean="0"/>
              <a:t>10/17/2018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A1A5847-6F31-4F9F-B922-4DBE0D741874}" type="slidenum">
              <a:rPr lang="en-US" smtClean="0"/>
              <a:pPr/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3474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830A79C5-F94D-4035-A43A-541204494D5C}" type="datetime1">
              <a:rPr lang="en-US" smtClean="0"/>
              <a:t>10/17/2018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A1A5847-6F31-4F9F-B922-4DBE0D741874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894234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830A79C5-F94D-4035-A43A-541204494D5C}" type="datetime1">
              <a:rPr lang="en-US" smtClean="0"/>
              <a:t>10/17/2018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A1A5847-6F31-4F9F-B922-4DBE0D741874}" type="slidenum">
              <a:rPr lang="en-US" smtClean="0"/>
              <a:pPr/>
              <a:t>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360798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830A79C5-F94D-4035-A43A-541204494D5C}" type="datetime1">
              <a:rPr lang="en-US" smtClean="0"/>
              <a:t>10/17/2018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A1A5847-6F31-4F9F-B922-4DBE0D741874}" type="slidenum">
              <a:rPr lang="en-US" smtClean="0"/>
              <a:pPr/>
              <a:t>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061758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830A79C5-F94D-4035-A43A-541204494D5C}" type="datetime1">
              <a:rPr lang="en-US" smtClean="0"/>
              <a:t>10/17/2018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A1A5847-6F31-4F9F-B922-4DBE0D741874}" type="slidenum">
              <a:rPr lang="en-US" smtClean="0"/>
              <a:pPr/>
              <a:t>82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902111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830A79C5-F94D-4035-A43A-541204494D5C}" type="datetime1">
              <a:rPr lang="en-US" smtClean="0"/>
              <a:t>10/17/2018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A1A5847-6F31-4F9F-B922-4DBE0D741874}" type="slidenum">
              <a:rPr lang="en-US" smtClean="0"/>
              <a:pPr/>
              <a:t>83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627106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830A79C5-F94D-4035-A43A-541204494D5C}" type="datetime1">
              <a:rPr lang="en-US" smtClean="0"/>
              <a:t>10/17/2018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A1A5847-6F31-4F9F-B922-4DBE0D741874}" type="slidenum">
              <a:rPr lang="en-US" smtClean="0"/>
              <a:pPr/>
              <a:t>84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923559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830A79C5-F94D-4035-A43A-541204494D5C}" type="datetime1">
              <a:rPr lang="en-US" smtClean="0"/>
              <a:t>10/17/2018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A1A5847-6F31-4F9F-B922-4DBE0D741874}" type="slidenum">
              <a:rPr lang="en-US" smtClean="0"/>
              <a:pPr/>
              <a:t>85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284469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830A79C5-F94D-4035-A43A-541204494D5C}" type="datetime1">
              <a:rPr lang="en-US" smtClean="0"/>
              <a:t>10/17/2018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A1A5847-6F31-4F9F-B922-4DBE0D741874}" type="slidenum">
              <a:rPr lang="en-US" smtClean="0"/>
              <a:pPr/>
              <a:t>86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132923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830A79C5-F94D-4035-A43A-541204494D5C}" type="datetime1">
              <a:rPr lang="en-US" smtClean="0"/>
              <a:t>10/17/2018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A1A5847-6F31-4F9F-B922-4DBE0D741874}" type="slidenum">
              <a:rPr lang="en-US" smtClean="0"/>
              <a:pPr/>
              <a:t>87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435446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830A79C5-F94D-4035-A43A-541204494D5C}" type="datetime1">
              <a:rPr lang="en-US" smtClean="0"/>
              <a:t>10/17/2018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A1A5847-6F31-4F9F-B922-4DBE0D741874}" type="slidenum">
              <a:rPr lang="en-US" smtClean="0"/>
              <a:pPr/>
              <a:t>88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302697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830A79C5-F94D-4035-A43A-541204494D5C}" type="datetime1">
              <a:rPr lang="en-US" smtClean="0"/>
              <a:t>10/17/2018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A1A5847-6F31-4F9F-B922-4DBE0D741874}" type="slidenum">
              <a:rPr lang="en-US" smtClean="0"/>
              <a:pPr/>
              <a:t>89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7549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830A79C5-F94D-4035-A43A-541204494D5C}" type="datetime1">
              <a:rPr lang="en-US" smtClean="0"/>
              <a:t>10/17/2018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A1A5847-6F31-4F9F-B922-4DBE0D741874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59882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830A79C5-F94D-4035-A43A-541204494D5C}" type="datetime1">
              <a:rPr lang="en-US" smtClean="0"/>
              <a:t>10/17/2018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A1A5847-6F31-4F9F-B922-4DBE0D741874}" type="slidenum">
              <a:rPr lang="en-US" smtClean="0"/>
              <a:pPr/>
              <a:t>90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400476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280271E6-0DC0-4C8A-BDF1-2349E8895BF1}" type="datetime1">
              <a:rPr lang="en-US" smtClean="0"/>
              <a:t>10/17/2018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A1A5847-6F31-4F9F-B922-4DBE0D741874}" type="slidenum">
              <a:rPr lang="en-US" smtClean="0"/>
              <a:pPr/>
              <a:t>91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320034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280271E6-0DC0-4C8A-BDF1-2349E8895BF1}" type="datetime1">
              <a:rPr lang="en-US" smtClean="0"/>
              <a:t>10/17/2018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A1A5847-6F31-4F9F-B922-4DBE0D741874}" type="slidenum">
              <a:rPr lang="en-US" smtClean="0"/>
              <a:pPr/>
              <a:t>92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828431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830A79C5-F94D-4035-A43A-541204494D5C}" type="datetime1">
              <a:rPr lang="en-US" smtClean="0"/>
              <a:t>10/17/2018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A1A5847-6F31-4F9F-B922-4DBE0D741874}" type="slidenum">
              <a:rPr lang="en-US" smtClean="0"/>
              <a:pPr/>
              <a:t>93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126410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830A79C5-F94D-4035-A43A-541204494D5C}" type="datetime1">
              <a:rPr lang="en-US" smtClean="0"/>
              <a:t>10/17/2018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A1A5847-6F31-4F9F-B922-4DBE0D741874}" type="slidenum">
              <a:rPr lang="en-US" smtClean="0"/>
              <a:pPr/>
              <a:t>94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859479"/>
      </p:ext>
    </p:extLst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830A79C5-F94D-4035-A43A-541204494D5C}" type="datetime1">
              <a:rPr lang="en-US" smtClean="0"/>
              <a:t>10/17/2018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A1A5847-6F31-4F9F-B922-4DBE0D741874}" type="slidenum">
              <a:rPr lang="en-US" smtClean="0"/>
              <a:pPr/>
              <a:t>95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081051"/>
      </p:ext>
    </p:extLst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830A79C5-F94D-4035-A43A-541204494D5C}" type="datetime1">
              <a:rPr lang="en-US" smtClean="0"/>
              <a:t>10/17/2018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A1A5847-6F31-4F9F-B922-4DBE0D741874}" type="slidenum">
              <a:rPr lang="en-US" smtClean="0"/>
              <a:pPr/>
              <a:t>96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116629"/>
      </p:ext>
    </p:extLst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280271E6-0DC0-4C8A-BDF1-2349E8895BF1}" type="datetime1">
              <a:rPr lang="en-US" smtClean="0"/>
              <a:t>10/17/2018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A1A5847-6F31-4F9F-B922-4DBE0D741874}" type="slidenum">
              <a:rPr lang="en-US" smtClean="0"/>
              <a:pPr/>
              <a:t>97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272760"/>
      </p:ext>
    </p:extLst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830A79C5-F94D-4035-A43A-541204494D5C}" type="datetime1">
              <a:rPr lang="en-US" smtClean="0"/>
              <a:t>10/17/2018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A1A5847-6F31-4F9F-B922-4DBE0D741874}" type="slidenum">
              <a:rPr lang="en-US" smtClean="0"/>
              <a:pPr/>
              <a:t>98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18165"/>
      </p:ext>
    </p:extLst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830A79C5-F94D-4035-A43A-541204494D5C}" type="datetime1">
              <a:rPr lang="en-US" smtClean="0"/>
              <a:t>10/17/2018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A1A5847-6F31-4F9F-B922-4DBE0D741874}" type="slidenum">
              <a:rPr lang="en-US" smtClean="0"/>
              <a:pPr/>
              <a:t>99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343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4E3F5F59-9E1E-4D45-BCAD-56475F5869F4}" type="datetime1">
              <a:rPr lang="en-US" smtClean="0"/>
              <a:t>10/17/2018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73AD8EF4-15F2-45E7-AF88-A4EBC972BCF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D6528-5E6D-40E2-954B-C00FB7FFEA83}" type="datetime1">
              <a:rPr lang="en-US" smtClean="0"/>
              <a:t>10/17/2018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D8EF4-15F2-45E7-AF88-A4EBC972BC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27D4B-F13E-4F92-AC84-9B74C6C6BCDD}" type="datetime1">
              <a:rPr lang="en-US" smtClean="0"/>
              <a:t>10/17/2018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D8EF4-15F2-45E7-AF88-A4EBC972BCF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33A3B-F7B8-45F8-AC5B-F7E448707017}" type="datetime1">
              <a:rPr lang="en-US" smtClean="0"/>
              <a:t>10/17/2018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D8EF4-15F2-45E7-AF88-A4EBC972BCF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3FC58768-1F31-40F6-B7FF-75F641FBDAC1}" type="datetime1">
              <a:rPr lang="en-US" smtClean="0"/>
              <a:t>10/17/2018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73AD8EF4-15F2-45E7-AF88-A4EBC972BCF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FC2E2-46EF-4F2C-9228-E705FAEE5B32}" type="datetime1">
              <a:rPr lang="en-US" smtClean="0"/>
              <a:t>10/17/2018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D8EF4-15F2-45E7-AF88-A4EBC972BCF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153400" cy="6858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dirty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ED8C2-E434-4DCE-B88E-BDBE7F0F62BD}" type="datetime1">
              <a:rPr lang="en-US" smtClean="0"/>
              <a:t>10/17/2018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D8EF4-15F2-45E7-AF88-A4EBC972BCF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234F5-7C21-45F9-9444-E3C5467BB676}" type="datetime1">
              <a:rPr lang="en-US" smtClean="0"/>
              <a:t>10/17/2018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D8EF4-15F2-45E7-AF88-A4EBC972BCF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8B2FE-7E75-4F29-8274-63F0F1C40124}" type="datetime1">
              <a:rPr lang="en-US" smtClean="0"/>
              <a:t>10/17/2018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D8EF4-15F2-45E7-AF88-A4EBC972BCF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C4CCF-D87F-4207-A955-287D9B87B578}" type="datetime1">
              <a:rPr lang="en-US" smtClean="0"/>
              <a:t>10/17/2018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D8EF4-15F2-45E7-AF88-A4EBC972BCF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409FC-29EF-424D-AE5A-738BA34753B0}" type="datetime1">
              <a:rPr lang="en-US" smtClean="0"/>
              <a:t>10/17/2018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D8EF4-15F2-45E7-AF88-A4EBC972BCF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0A4690F-7A01-4E8D-840F-566DE2F60A0E}" type="datetime1">
              <a:rPr lang="en-US" smtClean="0"/>
              <a:t>10/17/2018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3AD8EF4-15F2-45E7-AF88-A4EBC972BCF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2F59ED0-04E8-40E1-9DBC-3169D6CC7C47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6350001"/>
            <a:ext cx="1828800" cy="41148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hf hdr="0" ftr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5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5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5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5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5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hyperlink" Target="http://tldp.org/" TargetMode="External"/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hpc.nih.gov/training" TargetMode="External"/><Relationship Id="rId5" Type="http://schemas.openxmlformats.org/officeDocument/2006/relationships/hyperlink" Target="https://www.tldp.org/LDP/Bash-Beginners-Guide/html/" TargetMode="External"/><Relationship Id="rId4" Type="http://schemas.openxmlformats.org/officeDocument/2006/relationships/hyperlink" Target="http://www.tldp.org/LDP/intro-linux/html/index.html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5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5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5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5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5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5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5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5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5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5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5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5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5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4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4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5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5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4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4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4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5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5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5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5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5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5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5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5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5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5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8.png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5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5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5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5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5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5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5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5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5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934200" cy="533400"/>
          </a:xfrm>
        </p:spPr>
        <p:txBody>
          <a:bodyPr>
            <a:normAutofit fontScale="90000"/>
          </a:bodyPr>
          <a:lstStyle/>
          <a:p>
            <a:r>
              <a:rPr lang="en-US" dirty="0"/>
              <a:t>Introduction to Linux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Bash and Basic GNU/Linux and Unix Concepts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49765-F78F-4143-91B7-3F6DA93076D1}" type="datetime1">
              <a:rPr lang="en-US" smtClean="0"/>
              <a:t>10/17/2018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D8EF4-15F2-45E7-AF88-A4EBC972BCF0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7E6EE77-B899-4F6E-8E10-21688AD246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6604" y="5792152"/>
            <a:ext cx="1905000" cy="42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2125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Concepts: Kernel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219200"/>
            <a:ext cx="8305800" cy="3581400"/>
          </a:xfrm>
        </p:spPr>
        <p:txBody>
          <a:bodyPr>
            <a:normAutofit/>
          </a:bodyPr>
          <a:lstStyle/>
          <a:p>
            <a:r>
              <a:rPr lang="en-US" dirty="0"/>
              <a:t>Operating system “kernel” is the core software used to “talk” to computer hardware</a:t>
            </a:r>
          </a:p>
          <a:p>
            <a:r>
              <a:rPr lang="en-US" dirty="0"/>
              <a:t>It’s a core and modular system of drivers used to create a standardized environment for interfacing with hardware</a:t>
            </a:r>
          </a:p>
          <a:p>
            <a:r>
              <a:rPr lang="en-US" dirty="0"/>
              <a:t>Resource manager for allocating memory and time to system and user processes as well as interacting with files (I/O)</a:t>
            </a:r>
          </a:p>
          <a:p>
            <a:r>
              <a:rPr lang="en-US" dirty="0"/>
              <a:t>Kernel operates in its own memory or “kernel-space”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F6640-66B5-4CD3-A42C-CED365344D66}" type="datetime1">
              <a:rPr lang="en-US" smtClean="0"/>
              <a:t>10/17/2018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D8EF4-15F2-45E7-AF88-A4EBC972BCF0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3E1EE17-528F-49A1-8534-2CF78ECB2666}"/>
              </a:ext>
            </a:extLst>
          </p:cNvPr>
          <p:cNvSpPr/>
          <p:nvPr/>
        </p:nvSpPr>
        <p:spPr>
          <a:xfrm>
            <a:off x="3505200" y="4876800"/>
            <a:ext cx="1828800" cy="11430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925D7B7-B305-4C40-A4CE-AF456F069DE0}"/>
              </a:ext>
            </a:extLst>
          </p:cNvPr>
          <p:cNvSpPr txBox="1"/>
          <p:nvPr/>
        </p:nvSpPr>
        <p:spPr>
          <a:xfrm>
            <a:off x="3810000" y="5239921"/>
            <a:ext cx="1219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ourier New" pitchFamily="49" charset="0"/>
                <a:cs typeface="Courier New" pitchFamily="49" charset="0"/>
              </a:rPr>
              <a:t>Kernel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392DA46-0597-44B7-8AAC-974EFEB61B8B}"/>
              </a:ext>
            </a:extLst>
          </p:cNvPr>
          <p:cNvSpPr/>
          <p:nvPr/>
        </p:nvSpPr>
        <p:spPr>
          <a:xfrm>
            <a:off x="6096000" y="5778160"/>
            <a:ext cx="1676400" cy="36576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D85E31B-4C39-4847-B89C-FF41B8133956}"/>
              </a:ext>
            </a:extLst>
          </p:cNvPr>
          <p:cNvSpPr/>
          <p:nvPr/>
        </p:nvSpPr>
        <p:spPr>
          <a:xfrm>
            <a:off x="6096000" y="5317830"/>
            <a:ext cx="1676400" cy="36483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EB2FD1E-DC76-4890-9B55-A6442A3FD787}"/>
              </a:ext>
            </a:extLst>
          </p:cNvPr>
          <p:cNvSpPr/>
          <p:nvPr/>
        </p:nvSpPr>
        <p:spPr>
          <a:xfrm>
            <a:off x="6096000" y="4856570"/>
            <a:ext cx="1676400" cy="36483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AD69314-F732-46CF-B4AC-4B6885A3659B}"/>
              </a:ext>
            </a:extLst>
          </p:cNvPr>
          <p:cNvSpPr txBox="1"/>
          <p:nvPr/>
        </p:nvSpPr>
        <p:spPr>
          <a:xfrm>
            <a:off x="6324553" y="4896100"/>
            <a:ext cx="1219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Courier New" pitchFamily="49" charset="0"/>
                <a:cs typeface="Courier New" pitchFamily="49" charset="0"/>
              </a:rPr>
              <a:t>CPU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373AAE9-4337-4029-9CD3-FA02F3ACD043}"/>
              </a:ext>
            </a:extLst>
          </p:cNvPr>
          <p:cNvSpPr txBox="1"/>
          <p:nvPr/>
        </p:nvSpPr>
        <p:spPr>
          <a:xfrm>
            <a:off x="6324553" y="5346356"/>
            <a:ext cx="1219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Courier New" pitchFamily="49" charset="0"/>
                <a:cs typeface="Courier New" pitchFamily="49" charset="0"/>
              </a:rPr>
              <a:t>Memory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BC4F9A-9701-4E70-B597-C95F17C8CAD1}"/>
              </a:ext>
            </a:extLst>
          </p:cNvPr>
          <p:cNvSpPr txBox="1"/>
          <p:nvPr/>
        </p:nvSpPr>
        <p:spPr>
          <a:xfrm>
            <a:off x="6326863" y="5788223"/>
            <a:ext cx="1219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Courier New" pitchFamily="49" charset="0"/>
                <a:cs typeface="Courier New" pitchFamily="49" charset="0"/>
              </a:rPr>
              <a:t>Devices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F1F2850B-6FAE-40A2-880E-7E2A5E4FBDC8}"/>
              </a:ext>
            </a:extLst>
          </p:cNvPr>
          <p:cNvCxnSpPr>
            <a:cxnSpLocks/>
          </p:cNvCxnSpPr>
          <p:nvPr/>
        </p:nvCxnSpPr>
        <p:spPr>
          <a:xfrm flipV="1">
            <a:off x="5257800" y="5056508"/>
            <a:ext cx="838106" cy="183413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39182520-931D-4BC4-9E3B-3BBF816F1D82}"/>
              </a:ext>
            </a:extLst>
          </p:cNvPr>
          <p:cNvCxnSpPr>
            <a:cxnSpLocks/>
            <a:endCxn id="12" idx="1"/>
          </p:cNvCxnSpPr>
          <p:nvPr/>
        </p:nvCxnSpPr>
        <p:spPr>
          <a:xfrm>
            <a:off x="5329679" y="5495934"/>
            <a:ext cx="766321" cy="4311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DB9EAAE6-3464-4DD2-9FA3-69B5957BAC4C}"/>
              </a:ext>
            </a:extLst>
          </p:cNvPr>
          <p:cNvCxnSpPr>
            <a:cxnSpLocks/>
            <a:endCxn id="11" idx="1"/>
          </p:cNvCxnSpPr>
          <p:nvPr/>
        </p:nvCxnSpPr>
        <p:spPr>
          <a:xfrm>
            <a:off x="5227948" y="5683658"/>
            <a:ext cx="868052" cy="277382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al 27">
            <a:extLst>
              <a:ext uri="{FF2B5EF4-FFF2-40B4-BE49-F238E27FC236}">
                <a16:creationId xmlns:a16="http://schemas.microsoft.com/office/drawing/2014/main" id="{44821947-8F91-4132-9EDB-E583C2333E32}"/>
              </a:ext>
            </a:extLst>
          </p:cNvPr>
          <p:cNvSpPr/>
          <p:nvPr/>
        </p:nvSpPr>
        <p:spPr>
          <a:xfrm>
            <a:off x="990646" y="5505864"/>
            <a:ext cx="2133554" cy="590135"/>
          </a:xfrm>
          <a:prstGeom prst="ellipse">
            <a:avLst/>
          </a:prstGeom>
          <a:solidFill>
            <a:srgbClr val="FAFA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88BB0A9-6E5E-4B99-8706-DE3F6F49EA98}"/>
              </a:ext>
            </a:extLst>
          </p:cNvPr>
          <p:cNvSpPr txBox="1"/>
          <p:nvPr/>
        </p:nvSpPr>
        <p:spPr>
          <a:xfrm>
            <a:off x="1424626" y="5647042"/>
            <a:ext cx="121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Courier New" pitchFamily="49" charset="0"/>
                <a:cs typeface="Courier New" pitchFamily="49" charset="0"/>
              </a:rPr>
              <a:t>Applications/processes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BA75473F-FD89-4EE0-B8FF-C8149E6AC819}"/>
              </a:ext>
            </a:extLst>
          </p:cNvPr>
          <p:cNvSpPr/>
          <p:nvPr/>
        </p:nvSpPr>
        <p:spPr>
          <a:xfrm>
            <a:off x="990646" y="4819063"/>
            <a:ext cx="2133554" cy="590135"/>
          </a:xfrm>
          <a:prstGeom prst="ellipse">
            <a:avLst/>
          </a:prstGeom>
          <a:solidFill>
            <a:srgbClr val="FAFA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86A4807-45A3-4E06-8E1A-0BE2B55B76F5}"/>
              </a:ext>
            </a:extLst>
          </p:cNvPr>
          <p:cNvSpPr txBox="1"/>
          <p:nvPr/>
        </p:nvSpPr>
        <p:spPr>
          <a:xfrm>
            <a:off x="1409700" y="4960241"/>
            <a:ext cx="1219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Courier New" pitchFamily="49" charset="0"/>
                <a:cs typeface="Courier New" pitchFamily="49" charset="0"/>
              </a:rPr>
              <a:t>Users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CE656956-774C-4269-9A5E-2472F038D8C4}"/>
              </a:ext>
            </a:extLst>
          </p:cNvPr>
          <p:cNvCxnSpPr>
            <a:cxnSpLocks/>
          </p:cNvCxnSpPr>
          <p:nvPr/>
        </p:nvCxnSpPr>
        <p:spPr>
          <a:xfrm flipV="1">
            <a:off x="3086688" y="5675141"/>
            <a:ext cx="492449" cy="92256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B70588C1-D2A8-41DC-8745-59132A826B8C}"/>
              </a:ext>
            </a:extLst>
          </p:cNvPr>
          <p:cNvCxnSpPr>
            <a:cxnSpLocks/>
          </p:cNvCxnSpPr>
          <p:nvPr/>
        </p:nvCxnSpPr>
        <p:spPr>
          <a:xfrm>
            <a:off x="3111144" y="5091680"/>
            <a:ext cx="432110" cy="161781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2798392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Looking at file system (disk) Space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143000"/>
            <a:ext cx="8305800" cy="518160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1200" b="1" dirty="0">
                <a:latin typeface="Courier New" pitchFamily="49" charset="0"/>
                <a:cs typeface="Courier New" pitchFamily="49" charset="0"/>
              </a:rPr>
              <a:t>To see local file system space:</a:t>
            </a:r>
          </a:p>
          <a:p>
            <a:pPr marL="0" indent="0">
              <a:buNone/>
            </a:pPr>
            <a:r>
              <a:rPr lang="en-US" sz="1200" b="1" dirty="0">
                <a:latin typeface="Courier New" pitchFamily="49" charset="0"/>
                <a:cs typeface="Courier New" pitchFamily="49" charset="0"/>
              </a:rPr>
              <a:t>$ </a:t>
            </a:r>
            <a:r>
              <a:rPr lang="en-US" sz="1200" b="1" dirty="0" err="1">
                <a:latin typeface="Courier New" pitchFamily="49" charset="0"/>
                <a:cs typeface="Courier New" pitchFamily="49" charset="0"/>
              </a:rPr>
              <a:t>df</a:t>
            </a:r>
            <a:r>
              <a:rPr lang="en-US" sz="1200" b="1" dirty="0">
                <a:latin typeface="Courier New" pitchFamily="49" charset="0"/>
                <a:cs typeface="Courier New" pitchFamily="49" charset="0"/>
              </a:rPr>
              <a:t> –l</a:t>
            </a:r>
          </a:p>
          <a:p>
            <a:pPr marL="0" indent="0">
              <a:buNone/>
            </a:pPr>
            <a:r>
              <a:rPr lang="en-US" sz="1200" dirty="0" err="1">
                <a:latin typeface="Courier New" pitchFamily="49" charset="0"/>
                <a:cs typeface="Courier New" pitchFamily="49" charset="0"/>
              </a:rPr>
              <a:t>Filesystem</a:t>
            </a:r>
            <a:r>
              <a:rPr lang="en-US" sz="1200" dirty="0">
                <a:latin typeface="Courier New" pitchFamily="49" charset="0"/>
                <a:cs typeface="Courier New" pitchFamily="49" charset="0"/>
              </a:rPr>
              <a:t>           1K-blocks      Used Available Use% Mounted on</a:t>
            </a:r>
          </a:p>
          <a:p>
            <a:pPr marL="0" indent="0">
              <a:buNone/>
            </a:pPr>
            <a:r>
              <a:rPr lang="en-US" sz="1200" dirty="0">
                <a:latin typeface="Courier New" pitchFamily="49" charset="0"/>
                <a:cs typeface="Courier New" pitchFamily="49" charset="0"/>
              </a:rPr>
              <a:t>/</a:t>
            </a:r>
            <a:r>
              <a:rPr lang="en-US" sz="1200" dirty="0" err="1">
                <a:latin typeface="Courier New" pitchFamily="49" charset="0"/>
                <a:cs typeface="Courier New" pitchFamily="49" charset="0"/>
              </a:rPr>
              <a:t>dev</a:t>
            </a:r>
            <a:r>
              <a:rPr lang="en-US" sz="1200" dirty="0">
                <a:latin typeface="Courier New" pitchFamily="49" charset="0"/>
                <a:cs typeface="Courier New" pitchFamily="49" charset="0"/>
              </a:rPr>
              <a:t>/mapper/</a:t>
            </a:r>
            <a:r>
              <a:rPr lang="en-US" sz="1200" dirty="0" err="1">
                <a:latin typeface="Courier New" pitchFamily="49" charset="0"/>
                <a:cs typeface="Courier New" pitchFamily="49" charset="0"/>
              </a:rPr>
              <a:t>vg_helix</a:t>
            </a:r>
            <a:r>
              <a:rPr lang="en-US" sz="1200" dirty="0">
                <a:latin typeface="Courier New" pitchFamily="49" charset="0"/>
                <a:cs typeface="Courier New" pitchFamily="49" charset="0"/>
              </a:rPr>
              <a:t>-root</a:t>
            </a:r>
          </a:p>
          <a:p>
            <a:pPr marL="0" indent="0">
              <a:buNone/>
            </a:pPr>
            <a:r>
              <a:rPr lang="en-US" sz="1200" dirty="0">
                <a:latin typeface="Courier New" pitchFamily="49" charset="0"/>
                <a:cs typeface="Courier New" pitchFamily="49" charset="0"/>
              </a:rPr>
              <a:t>                      51403396   8502228  40289968  18% /</a:t>
            </a:r>
          </a:p>
          <a:p>
            <a:pPr marL="0" indent="0">
              <a:buNone/>
            </a:pPr>
            <a:r>
              <a:rPr lang="en-US" sz="1200" dirty="0" err="1">
                <a:latin typeface="Courier New" pitchFamily="49" charset="0"/>
                <a:cs typeface="Courier New" pitchFamily="49" charset="0"/>
              </a:rPr>
              <a:t>tmpfs</a:t>
            </a:r>
            <a:r>
              <a:rPr lang="en-US" sz="1200" dirty="0">
                <a:latin typeface="Courier New" pitchFamily="49" charset="0"/>
                <a:cs typeface="Courier New" pitchFamily="49" charset="0"/>
              </a:rPr>
              <a:t>                529355640      2216 529353424   1% /</a:t>
            </a:r>
            <a:r>
              <a:rPr lang="en-US" sz="1200" dirty="0" err="1">
                <a:latin typeface="Courier New" pitchFamily="49" charset="0"/>
                <a:cs typeface="Courier New" pitchFamily="49" charset="0"/>
              </a:rPr>
              <a:t>dev</a:t>
            </a:r>
            <a:r>
              <a:rPr lang="en-US" sz="1200" dirty="0">
                <a:latin typeface="Courier New" pitchFamily="49" charset="0"/>
                <a:cs typeface="Courier New" pitchFamily="49" charset="0"/>
              </a:rPr>
              <a:t>/</a:t>
            </a:r>
            <a:r>
              <a:rPr lang="en-US" sz="1200" dirty="0" err="1">
                <a:latin typeface="Courier New" pitchFamily="49" charset="0"/>
                <a:cs typeface="Courier New" pitchFamily="49" charset="0"/>
              </a:rPr>
              <a:t>shm</a:t>
            </a:r>
            <a:endParaRPr lang="en-US" sz="12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1200" dirty="0">
                <a:latin typeface="Courier New" pitchFamily="49" charset="0"/>
                <a:cs typeface="Courier New" pitchFamily="49" charset="0"/>
              </a:rPr>
              <a:t>/</a:t>
            </a:r>
            <a:r>
              <a:rPr lang="en-US" sz="1200" dirty="0" err="1">
                <a:latin typeface="Courier New" pitchFamily="49" charset="0"/>
                <a:cs typeface="Courier New" pitchFamily="49" charset="0"/>
              </a:rPr>
              <a:t>dev</a:t>
            </a:r>
            <a:r>
              <a:rPr lang="en-US" sz="1200" dirty="0">
                <a:latin typeface="Courier New" pitchFamily="49" charset="0"/>
                <a:cs typeface="Courier New" pitchFamily="49" charset="0"/>
              </a:rPr>
              <a:t>/sda2               495844    180879    289365  39% /boot</a:t>
            </a:r>
          </a:p>
          <a:p>
            <a:pPr marL="0" indent="0">
              <a:buNone/>
            </a:pPr>
            <a:r>
              <a:rPr lang="en-US" sz="1200" dirty="0">
                <a:latin typeface="Courier New" pitchFamily="49" charset="0"/>
                <a:cs typeface="Courier New" pitchFamily="49" charset="0"/>
              </a:rPr>
              <a:t>/</a:t>
            </a:r>
            <a:r>
              <a:rPr lang="en-US" sz="1200" dirty="0" err="1">
                <a:latin typeface="Courier New" pitchFamily="49" charset="0"/>
                <a:cs typeface="Courier New" pitchFamily="49" charset="0"/>
              </a:rPr>
              <a:t>dev</a:t>
            </a:r>
            <a:r>
              <a:rPr lang="en-US" sz="1200" dirty="0">
                <a:latin typeface="Courier New" pitchFamily="49" charset="0"/>
                <a:cs typeface="Courier New" pitchFamily="49" charset="0"/>
              </a:rPr>
              <a:t>/sda1               204580     33228    171352  17% /boot/</a:t>
            </a:r>
            <a:r>
              <a:rPr lang="en-US" sz="1200" dirty="0" err="1">
                <a:latin typeface="Courier New" pitchFamily="49" charset="0"/>
                <a:cs typeface="Courier New" pitchFamily="49" charset="0"/>
              </a:rPr>
              <a:t>efi</a:t>
            </a:r>
            <a:endParaRPr lang="en-US" sz="12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1200" dirty="0">
                <a:latin typeface="Courier New" pitchFamily="49" charset="0"/>
                <a:cs typeface="Courier New" pitchFamily="49" charset="0"/>
              </a:rPr>
              <a:t>/</a:t>
            </a:r>
            <a:r>
              <a:rPr lang="en-US" sz="1200" dirty="0" err="1">
                <a:latin typeface="Courier New" pitchFamily="49" charset="0"/>
                <a:cs typeface="Courier New" pitchFamily="49" charset="0"/>
              </a:rPr>
              <a:t>dev</a:t>
            </a:r>
            <a:r>
              <a:rPr lang="en-US" sz="1200" dirty="0">
                <a:latin typeface="Courier New" pitchFamily="49" charset="0"/>
                <a:cs typeface="Courier New" pitchFamily="49" charset="0"/>
              </a:rPr>
              <a:t>/mapper/</a:t>
            </a:r>
            <a:r>
              <a:rPr lang="en-US" sz="1200" dirty="0" err="1">
                <a:latin typeface="Courier New" pitchFamily="49" charset="0"/>
                <a:cs typeface="Courier New" pitchFamily="49" charset="0"/>
              </a:rPr>
              <a:t>vg_helix-tmp</a:t>
            </a:r>
            <a:endParaRPr lang="en-US" sz="12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1200" dirty="0">
                <a:latin typeface="Courier New" pitchFamily="49" charset="0"/>
                <a:cs typeface="Courier New" pitchFamily="49" charset="0"/>
              </a:rPr>
              <a:t>                      51606140    973788  48010912   2% /</a:t>
            </a:r>
            <a:r>
              <a:rPr lang="en-US" sz="1200" dirty="0" err="1">
                <a:latin typeface="Courier New" pitchFamily="49" charset="0"/>
                <a:cs typeface="Courier New" pitchFamily="49" charset="0"/>
              </a:rPr>
              <a:t>tmp</a:t>
            </a:r>
            <a:endParaRPr lang="en-US" sz="12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1200" dirty="0">
                <a:latin typeface="Courier New" pitchFamily="49" charset="0"/>
                <a:cs typeface="Courier New" pitchFamily="49" charset="0"/>
              </a:rPr>
              <a:t>/</a:t>
            </a:r>
            <a:r>
              <a:rPr lang="en-US" sz="1200" dirty="0" err="1">
                <a:latin typeface="Courier New" pitchFamily="49" charset="0"/>
                <a:cs typeface="Courier New" pitchFamily="49" charset="0"/>
              </a:rPr>
              <a:t>dev</a:t>
            </a:r>
            <a:r>
              <a:rPr lang="en-US" sz="1200" dirty="0">
                <a:latin typeface="Courier New" pitchFamily="49" charset="0"/>
                <a:cs typeface="Courier New" pitchFamily="49" charset="0"/>
              </a:rPr>
              <a:t>/mapper/</a:t>
            </a:r>
            <a:r>
              <a:rPr lang="en-US" sz="1200" dirty="0" err="1">
                <a:latin typeface="Courier New" pitchFamily="49" charset="0"/>
                <a:cs typeface="Courier New" pitchFamily="49" charset="0"/>
              </a:rPr>
              <a:t>vg_helix-var</a:t>
            </a:r>
            <a:endParaRPr lang="en-US" sz="12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1200" dirty="0">
                <a:latin typeface="Courier New" pitchFamily="49" charset="0"/>
                <a:cs typeface="Courier New" pitchFamily="49" charset="0"/>
              </a:rPr>
              <a:t>                      32253856  19349996  11265460  64% /</a:t>
            </a:r>
            <a:r>
              <a:rPr lang="en-US" sz="1200" dirty="0" err="1">
                <a:latin typeface="Courier New" pitchFamily="49" charset="0"/>
                <a:cs typeface="Courier New" pitchFamily="49" charset="0"/>
              </a:rPr>
              <a:t>var</a:t>
            </a:r>
            <a:endParaRPr lang="en-US" sz="12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1200" b="1" dirty="0">
                <a:latin typeface="Courier New" pitchFamily="49" charset="0"/>
                <a:cs typeface="Courier New" pitchFamily="49" charset="0"/>
              </a:rPr>
              <a:t>To see numbers in human readable format:</a:t>
            </a:r>
          </a:p>
          <a:p>
            <a:pPr marL="0" indent="0">
              <a:buNone/>
            </a:pPr>
            <a:r>
              <a:rPr lang="en-US" sz="1200" b="1" dirty="0">
                <a:latin typeface="Courier New" pitchFamily="49" charset="0"/>
                <a:cs typeface="Courier New" pitchFamily="49" charset="0"/>
              </a:rPr>
              <a:t>$ </a:t>
            </a:r>
            <a:r>
              <a:rPr lang="en-US" sz="1200" b="1" dirty="0" err="1">
                <a:latin typeface="Courier New" pitchFamily="49" charset="0"/>
                <a:cs typeface="Courier New" pitchFamily="49" charset="0"/>
              </a:rPr>
              <a:t>df</a:t>
            </a:r>
            <a:r>
              <a:rPr lang="en-US" sz="1200" b="1" dirty="0">
                <a:latin typeface="Courier New" pitchFamily="49" charset="0"/>
                <a:cs typeface="Courier New" pitchFamily="49" charset="0"/>
              </a:rPr>
              <a:t> –</a:t>
            </a:r>
            <a:r>
              <a:rPr lang="en-US" sz="1200" b="1" dirty="0" err="1">
                <a:latin typeface="Courier New" pitchFamily="49" charset="0"/>
                <a:cs typeface="Courier New" pitchFamily="49" charset="0"/>
              </a:rPr>
              <a:t>lh</a:t>
            </a:r>
            <a:endParaRPr lang="en-US" sz="1200" b="1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1200" dirty="0" err="1">
                <a:latin typeface="Courier New" pitchFamily="49" charset="0"/>
                <a:cs typeface="Courier New" pitchFamily="49" charset="0"/>
              </a:rPr>
              <a:t>Filesystem</a:t>
            </a:r>
            <a:r>
              <a:rPr lang="en-US" sz="1200" dirty="0">
                <a:latin typeface="Courier New" pitchFamily="49" charset="0"/>
                <a:cs typeface="Courier New" pitchFamily="49" charset="0"/>
              </a:rPr>
              <a:t>            Size  Used Avail Use% Mounted on</a:t>
            </a:r>
          </a:p>
          <a:p>
            <a:pPr marL="0" indent="0">
              <a:buNone/>
            </a:pPr>
            <a:r>
              <a:rPr lang="en-US" sz="1200" dirty="0">
                <a:latin typeface="Courier New" pitchFamily="49" charset="0"/>
                <a:cs typeface="Courier New" pitchFamily="49" charset="0"/>
              </a:rPr>
              <a:t>/</a:t>
            </a:r>
            <a:r>
              <a:rPr lang="en-US" sz="1200" dirty="0" err="1">
                <a:latin typeface="Courier New" pitchFamily="49" charset="0"/>
                <a:cs typeface="Courier New" pitchFamily="49" charset="0"/>
              </a:rPr>
              <a:t>dev</a:t>
            </a:r>
            <a:r>
              <a:rPr lang="en-US" sz="1200" dirty="0">
                <a:latin typeface="Courier New" pitchFamily="49" charset="0"/>
                <a:cs typeface="Courier New" pitchFamily="49" charset="0"/>
              </a:rPr>
              <a:t>/mapper/</a:t>
            </a:r>
            <a:r>
              <a:rPr lang="en-US" sz="1200" dirty="0" err="1">
                <a:latin typeface="Courier New" pitchFamily="49" charset="0"/>
                <a:cs typeface="Courier New" pitchFamily="49" charset="0"/>
              </a:rPr>
              <a:t>vg_helix-lv_root</a:t>
            </a:r>
            <a:endParaRPr lang="en-US" sz="12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1200" dirty="0">
                <a:latin typeface="Courier New" pitchFamily="49" charset="0"/>
                <a:cs typeface="Courier New" pitchFamily="49" charset="0"/>
              </a:rPr>
              <a:t>                       50G  8.9G   38G  19% /</a:t>
            </a:r>
          </a:p>
          <a:p>
            <a:pPr marL="0" indent="0">
              <a:buNone/>
            </a:pPr>
            <a:r>
              <a:rPr lang="en-US" sz="1200" dirty="0" err="1">
                <a:latin typeface="Courier New" pitchFamily="49" charset="0"/>
                <a:cs typeface="Courier New" pitchFamily="49" charset="0"/>
              </a:rPr>
              <a:t>tmpfs</a:t>
            </a:r>
            <a:r>
              <a:rPr lang="en-US" sz="1200" dirty="0">
                <a:latin typeface="Courier New" pitchFamily="49" charset="0"/>
                <a:cs typeface="Courier New" pitchFamily="49" charset="0"/>
              </a:rPr>
              <a:t>                 505G  5.6M  505G   1% /</a:t>
            </a:r>
            <a:r>
              <a:rPr lang="en-US" sz="1200" dirty="0" err="1">
                <a:latin typeface="Courier New" pitchFamily="49" charset="0"/>
                <a:cs typeface="Courier New" pitchFamily="49" charset="0"/>
              </a:rPr>
              <a:t>dev</a:t>
            </a:r>
            <a:r>
              <a:rPr lang="en-US" sz="1200" dirty="0">
                <a:latin typeface="Courier New" pitchFamily="49" charset="0"/>
                <a:cs typeface="Courier New" pitchFamily="49" charset="0"/>
              </a:rPr>
              <a:t>/</a:t>
            </a:r>
            <a:r>
              <a:rPr lang="en-US" sz="1200" dirty="0" err="1">
                <a:latin typeface="Courier New" pitchFamily="49" charset="0"/>
                <a:cs typeface="Courier New" pitchFamily="49" charset="0"/>
              </a:rPr>
              <a:t>shm</a:t>
            </a:r>
            <a:endParaRPr lang="en-US" sz="12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1200" dirty="0">
                <a:latin typeface="Courier New" pitchFamily="49" charset="0"/>
                <a:cs typeface="Courier New" pitchFamily="49" charset="0"/>
              </a:rPr>
              <a:t>/</a:t>
            </a:r>
            <a:r>
              <a:rPr lang="en-US" sz="1200" dirty="0" err="1">
                <a:latin typeface="Courier New" pitchFamily="49" charset="0"/>
                <a:cs typeface="Courier New" pitchFamily="49" charset="0"/>
              </a:rPr>
              <a:t>dev</a:t>
            </a:r>
            <a:r>
              <a:rPr lang="en-US" sz="1200" dirty="0">
                <a:latin typeface="Courier New" pitchFamily="49" charset="0"/>
                <a:cs typeface="Courier New" pitchFamily="49" charset="0"/>
              </a:rPr>
              <a:t>/sda2             485M  142M  318M  31% /boot</a:t>
            </a:r>
          </a:p>
          <a:p>
            <a:pPr marL="0" indent="0">
              <a:buNone/>
            </a:pPr>
            <a:r>
              <a:rPr lang="en-US" sz="1200" dirty="0">
                <a:latin typeface="Courier New" pitchFamily="49" charset="0"/>
                <a:cs typeface="Courier New" pitchFamily="49" charset="0"/>
              </a:rPr>
              <a:t>/</a:t>
            </a:r>
            <a:r>
              <a:rPr lang="en-US" sz="1200" dirty="0" err="1">
                <a:latin typeface="Courier New" pitchFamily="49" charset="0"/>
                <a:cs typeface="Courier New" pitchFamily="49" charset="0"/>
              </a:rPr>
              <a:t>dev</a:t>
            </a:r>
            <a:r>
              <a:rPr lang="en-US" sz="1200" dirty="0">
                <a:latin typeface="Courier New" pitchFamily="49" charset="0"/>
                <a:cs typeface="Courier New" pitchFamily="49" charset="0"/>
              </a:rPr>
              <a:t>/sda1             200M  256K  200M   1% /boot/</a:t>
            </a:r>
            <a:r>
              <a:rPr lang="en-US" sz="1200" dirty="0" err="1">
                <a:latin typeface="Courier New" pitchFamily="49" charset="0"/>
                <a:cs typeface="Courier New" pitchFamily="49" charset="0"/>
              </a:rPr>
              <a:t>efi</a:t>
            </a:r>
            <a:endParaRPr lang="en-US" sz="12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1200" dirty="0">
                <a:latin typeface="Courier New" pitchFamily="49" charset="0"/>
                <a:cs typeface="Courier New" pitchFamily="49" charset="0"/>
              </a:rPr>
              <a:t>/</a:t>
            </a:r>
            <a:r>
              <a:rPr lang="en-US" sz="1200" dirty="0" err="1">
                <a:latin typeface="Courier New" pitchFamily="49" charset="0"/>
                <a:cs typeface="Courier New" pitchFamily="49" charset="0"/>
              </a:rPr>
              <a:t>dev</a:t>
            </a:r>
            <a:r>
              <a:rPr lang="en-US" sz="1200" dirty="0">
                <a:latin typeface="Courier New" pitchFamily="49" charset="0"/>
                <a:cs typeface="Courier New" pitchFamily="49" charset="0"/>
              </a:rPr>
              <a:t>/mapper/</a:t>
            </a:r>
            <a:r>
              <a:rPr lang="en-US" sz="1200" dirty="0" err="1">
                <a:latin typeface="Courier New" pitchFamily="49" charset="0"/>
                <a:cs typeface="Courier New" pitchFamily="49" charset="0"/>
              </a:rPr>
              <a:t>vg_helix-lv_tmp</a:t>
            </a:r>
            <a:endParaRPr lang="en-US" sz="12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1200" dirty="0">
                <a:latin typeface="Courier New" pitchFamily="49" charset="0"/>
                <a:cs typeface="Courier New" pitchFamily="49" charset="0"/>
              </a:rPr>
              <a:t>                       50G  613M   47G   2% /</a:t>
            </a:r>
            <a:r>
              <a:rPr lang="en-US" sz="1200" dirty="0" err="1">
                <a:latin typeface="Courier New" pitchFamily="49" charset="0"/>
                <a:cs typeface="Courier New" pitchFamily="49" charset="0"/>
              </a:rPr>
              <a:t>tmp</a:t>
            </a:r>
            <a:endParaRPr lang="en-US" sz="12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1200" b="1" dirty="0">
                <a:latin typeface="Courier New" pitchFamily="49" charset="0"/>
                <a:cs typeface="Courier New" pitchFamily="49" charset="0"/>
              </a:rPr>
              <a:t>All </a:t>
            </a:r>
            <a:r>
              <a:rPr lang="en-US" sz="1200" b="1" dirty="0" err="1">
                <a:latin typeface="Courier New" pitchFamily="49" charset="0"/>
                <a:cs typeface="Courier New" pitchFamily="49" charset="0"/>
              </a:rPr>
              <a:t>filesystems</a:t>
            </a:r>
            <a:r>
              <a:rPr lang="en-US" sz="1200" b="1" dirty="0">
                <a:latin typeface="Courier New" pitchFamily="49" charset="0"/>
                <a:cs typeface="Courier New" pitchFamily="49" charset="0"/>
              </a:rPr>
              <a:t>, including network file systems:</a:t>
            </a:r>
          </a:p>
          <a:p>
            <a:pPr marL="0" indent="0">
              <a:buNone/>
            </a:pPr>
            <a:r>
              <a:rPr lang="en-US" sz="1200" b="1" dirty="0">
                <a:latin typeface="Courier New" pitchFamily="49" charset="0"/>
                <a:cs typeface="Courier New" pitchFamily="49" charset="0"/>
              </a:rPr>
              <a:t>$ </a:t>
            </a:r>
            <a:r>
              <a:rPr lang="en-US" sz="1200" b="1" dirty="0" err="1">
                <a:latin typeface="Courier New" pitchFamily="49" charset="0"/>
                <a:cs typeface="Courier New" pitchFamily="49" charset="0"/>
              </a:rPr>
              <a:t>df</a:t>
            </a:r>
            <a:r>
              <a:rPr lang="en-US" sz="1200" b="1" dirty="0">
                <a:latin typeface="Courier New" pitchFamily="49" charset="0"/>
                <a:cs typeface="Courier New" pitchFamily="49" charset="0"/>
              </a:rPr>
              <a:t> –h</a:t>
            </a:r>
            <a:endParaRPr lang="en-US" sz="12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endParaRPr lang="en-US" sz="12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endParaRPr lang="en-US" sz="12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C2401-773A-45E8-A1F7-BBB65D351FFF}" type="datetime1">
              <a:rPr lang="en-US" smtClean="0"/>
              <a:t>10/17/2018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D8EF4-15F2-45E7-AF88-A4EBC972BCF0}" type="slidenum">
              <a:rPr lang="en-US" smtClean="0"/>
              <a:pPr/>
              <a:t>100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942808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Directory size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4040188" cy="466725"/>
          </a:xfrm>
        </p:spPr>
        <p:txBody>
          <a:bodyPr/>
          <a:lstStyle/>
          <a:p>
            <a:r>
              <a:rPr lang="en-US" sz="2000" dirty="0">
                <a:solidFill>
                  <a:schemeClr val="accent1"/>
                </a:solidFill>
              </a:rPr>
              <a:t>Estimate file space use (</a:t>
            </a:r>
            <a:r>
              <a:rPr lang="en-US" sz="2000" dirty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du</a:t>
            </a:r>
            <a:r>
              <a:rPr lang="en-US" sz="2000" dirty="0">
                <a:solidFill>
                  <a:schemeClr val="accent1"/>
                </a:solidFill>
              </a:rPr>
              <a:t>)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1752600"/>
            <a:ext cx="7924800" cy="457200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>
                <a:latin typeface="Courier New" pitchFamily="49" charset="0"/>
                <a:cs typeface="Courier New" pitchFamily="49" charset="0"/>
              </a:rPr>
              <a:t>$ cd /home/$USER</a:t>
            </a:r>
          </a:p>
          <a:p>
            <a:pPr marL="0" indent="0">
              <a:buNone/>
            </a:pPr>
            <a:endParaRPr lang="en-US" sz="18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1800" dirty="0">
                <a:latin typeface="+mj-lt"/>
                <a:cs typeface="Courier New" pitchFamily="49" charset="0"/>
              </a:rPr>
              <a:t>Estimate a file size:</a:t>
            </a:r>
          </a:p>
          <a:p>
            <a:pPr marL="0" indent="0">
              <a:buNone/>
            </a:pPr>
            <a:r>
              <a:rPr lang="en-US" sz="1800" b="1" dirty="0">
                <a:latin typeface="Courier New" pitchFamily="49" charset="0"/>
                <a:cs typeface="Courier New" pitchFamily="49" charset="0"/>
              </a:rPr>
              <a:t>$ du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</a:rPr>
              <a:t>LinuxClass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/Linux_slides.pdf</a:t>
            </a:r>
          </a:p>
          <a:p>
            <a:pPr marL="0" indent="0">
              <a:buNone/>
            </a:pPr>
            <a:endParaRPr lang="en-US" sz="18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1800" dirty="0">
                <a:latin typeface="+mj-lt"/>
                <a:cs typeface="Courier New" pitchFamily="49" charset="0"/>
              </a:rPr>
              <a:t>Summary:</a:t>
            </a:r>
          </a:p>
          <a:p>
            <a:pPr marL="0" indent="0">
              <a:buNone/>
            </a:pPr>
            <a:r>
              <a:rPr lang="en-US" sz="1800" b="1" dirty="0">
                <a:latin typeface="Courier New" pitchFamily="49" charset="0"/>
                <a:cs typeface="Courier New" pitchFamily="49" charset="0"/>
              </a:rPr>
              <a:t>$ du -s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</a:rPr>
              <a:t>LinuxClass</a:t>
            </a:r>
            <a:endParaRPr lang="en-US" sz="1800" b="1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endParaRPr lang="en-US" sz="18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1800" dirty="0">
                <a:latin typeface="+mj-lt"/>
                <a:cs typeface="Courier New" pitchFamily="49" charset="0"/>
              </a:rPr>
              <a:t>Summary in human-readable format:</a:t>
            </a:r>
          </a:p>
          <a:p>
            <a:pPr marL="0" indent="0">
              <a:buNone/>
            </a:pPr>
            <a:r>
              <a:rPr lang="en-US" sz="1800" b="1" dirty="0">
                <a:latin typeface="Courier New" pitchFamily="49" charset="0"/>
                <a:cs typeface="Courier New" pitchFamily="49" charset="0"/>
              </a:rPr>
              <a:t>$ du -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</a:rPr>
              <a:t>sh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</a:rPr>
              <a:t>LinuxClass</a:t>
            </a:r>
            <a:endParaRPr lang="en-US" sz="1800" b="1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endParaRPr lang="en-US" sz="18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1800" dirty="0">
                <a:latin typeface="+mj-lt"/>
                <a:cs typeface="Courier New" pitchFamily="49" charset="0"/>
              </a:rPr>
              <a:t>Default behavior:</a:t>
            </a:r>
          </a:p>
          <a:p>
            <a:pPr marL="0" indent="0">
              <a:buNone/>
            </a:pPr>
            <a:r>
              <a:rPr lang="en-US" sz="1800" b="1" dirty="0">
                <a:latin typeface="Courier New" pitchFamily="49" charset="0"/>
                <a:cs typeface="Courier New" pitchFamily="49" charset="0"/>
              </a:rPr>
              <a:t>$ du</a:t>
            </a:r>
          </a:p>
          <a:p>
            <a:pPr marL="0" indent="0">
              <a:buNone/>
            </a:pPr>
            <a:endParaRPr lang="en-US" sz="18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7BDB7-C609-4570-9A58-6E411AB19A49}" type="datetime1">
              <a:rPr lang="en-US" smtClean="0"/>
              <a:t>10/17/2018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D8EF4-15F2-45E7-AF88-A4EBC972BCF0}" type="slidenum">
              <a:rPr lang="en-US" smtClean="0"/>
              <a:pPr/>
              <a:t>101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437955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Checking Quotas on Helix/</a:t>
            </a:r>
            <a:r>
              <a:rPr lang="en-US" dirty="0" err="1"/>
              <a:t>Biowulf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4038600" cy="542925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“</a:t>
            </a:r>
            <a:r>
              <a:rPr lang="en-US" dirty="0" err="1">
                <a:solidFill>
                  <a:schemeClr val="accent1"/>
                </a:solidFill>
              </a:rPr>
              <a:t>checkquota</a:t>
            </a:r>
            <a:r>
              <a:rPr lang="en-US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8153400" cy="16764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The </a:t>
            </a:r>
            <a:r>
              <a:rPr lang="en-US" b="1" dirty="0" err="1"/>
              <a:t>checkquota</a:t>
            </a:r>
            <a:r>
              <a:rPr lang="en-US" dirty="0"/>
              <a:t> command will query all network storage devices to find the applicable quota(s) for your user</a:t>
            </a:r>
          </a:p>
          <a:p>
            <a:r>
              <a:rPr lang="en-US" dirty="0"/>
              <a:t>This command is specific to Helix and </a:t>
            </a:r>
            <a:r>
              <a:rPr lang="en-US" dirty="0" err="1"/>
              <a:t>Biowulf</a:t>
            </a:r>
            <a:r>
              <a:rPr lang="en-US" dirty="0"/>
              <a:t> and is not available to Linux in general since it relies on information that is site-specific to this infrastructure.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400" y="3962400"/>
            <a:ext cx="8153400" cy="220980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400" b="1" dirty="0">
                <a:latin typeface="Courier New" pitchFamily="49" charset="0"/>
                <a:cs typeface="Courier New" pitchFamily="49" charset="0"/>
              </a:rPr>
              <a:t>$ </a:t>
            </a:r>
            <a:r>
              <a:rPr lang="en-US" sz="1400" b="1" dirty="0" err="1">
                <a:latin typeface="Courier New" pitchFamily="49" charset="0"/>
                <a:cs typeface="Courier New" pitchFamily="49" charset="0"/>
              </a:rPr>
              <a:t>checkquota</a:t>
            </a:r>
            <a:endParaRPr lang="en-US" sz="1400" b="1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1400" dirty="0">
                <a:latin typeface="Courier New" pitchFamily="49" charset="0"/>
                <a:cs typeface="Courier New" pitchFamily="49" charset="0"/>
              </a:rPr>
              <a:t>Mount                  Used      Quota  Percent    Files</a:t>
            </a:r>
          </a:p>
          <a:p>
            <a:pPr marL="0" indent="0">
              <a:buNone/>
            </a:pPr>
            <a:r>
              <a:rPr lang="en-US" sz="1400" dirty="0">
                <a:latin typeface="Courier New" pitchFamily="49" charset="0"/>
                <a:cs typeface="Courier New" pitchFamily="49" charset="0"/>
              </a:rPr>
              <a:t>/data:              94.2 GB   200.0 GB   47.12%    70424</a:t>
            </a:r>
          </a:p>
          <a:p>
            <a:pPr marL="0" indent="0">
              <a:buNone/>
            </a:pPr>
            <a:r>
              <a:rPr lang="en-US" sz="1400" dirty="0">
                <a:latin typeface="Courier New" pitchFamily="49" charset="0"/>
                <a:cs typeface="Courier New" pitchFamily="49" charset="0"/>
              </a:rPr>
              <a:t>/home:               5.2 GB    16.0 GB   32.50%   133607</a:t>
            </a:r>
          </a:p>
          <a:p>
            <a:pPr marL="0" indent="0">
              <a:buNone/>
            </a:pPr>
            <a:endParaRPr lang="en-US" sz="18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72E69-B670-4537-9221-BF2992C81846}" type="datetime1">
              <a:rPr lang="en-US" smtClean="0"/>
              <a:t>10/17/2018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D8EF4-15F2-45E7-AF88-A4EBC972BCF0}" type="slidenum">
              <a:rPr lang="en-US" smtClean="0"/>
              <a:pPr/>
              <a:t>102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416800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tar &amp; </a:t>
            </a:r>
            <a:r>
              <a:rPr lang="en-US" dirty="0" err="1"/>
              <a:t>gzip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ED8C2-E434-4DCE-B88E-BDBE7F0F62BD}" type="datetime1">
              <a:rPr lang="en-US" smtClean="0"/>
              <a:t>10/17/2018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D8EF4-15F2-45E7-AF88-A4EBC972BCF0}" type="slidenum">
              <a:rPr lang="en-US" smtClean="0"/>
              <a:pPr/>
              <a:t>103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2"/>
          </p:nvPr>
        </p:nvSpPr>
        <p:spPr>
          <a:xfrm>
            <a:off x="457200" y="1295400"/>
            <a:ext cx="8229600" cy="4953000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The </a:t>
            </a:r>
            <a:r>
              <a:rPr lang="en-US" b="1" dirty="0"/>
              <a:t>tar</a:t>
            </a:r>
            <a:r>
              <a:rPr lang="en-US" dirty="0"/>
              <a:t> command allow users to compress and archive files – does not remove the original files by default</a:t>
            </a:r>
          </a:p>
          <a:p>
            <a:pPr marL="0" indent="0">
              <a:buNone/>
            </a:pPr>
            <a:r>
              <a:rPr lang="en-US" b="1" dirty="0"/>
              <a:t>Syntax for tar to create an archive:</a:t>
            </a:r>
          </a:p>
          <a:p>
            <a:pPr marL="0" indent="0">
              <a:buNone/>
            </a:pPr>
            <a:r>
              <a:rPr lang="en-US" dirty="0"/>
              <a:t>$ tar –</a:t>
            </a:r>
            <a:r>
              <a:rPr lang="en-US" dirty="0" err="1"/>
              <a:t>czvf</a:t>
            </a:r>
            <a:r>
              <a:rPr lang="en-US" dirty="0"/>
              <a:t> &lt;output file&gt; &lt;files to be archived&gt;</a:t>
            </a:r>
          </a:p>
          <a:p>
            <a:pPr marL="0" indent="0">
              <a:buNone/>
            </a:pPr>
            <a:r>
              <a:rPr lang="en-US" dirty="0"/>
              <a:t>where c is to create</a:t>
            </a:r>
          </a:p>
          <a:p>
            <a:pPr marL="0" indent="0">
              <a:buNone/>
            </a:pPr>
            <a:r>
              <a:rPr lang="en-US" dirty="0"/>
              <a:t>           z is to compress using </a:t>
            </a:r>
            <a:r>
              <a:rPr lang="en-US" dirty="0" err="1"/>
              <a:t>gzip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        v is verbose output (lists files as they are </a:t>
            </a:r>
            <a:r>
              <a:rPr lang="en-US" dirty="0" err="1"/>
              <a:t>tar’d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dirty="0"/>
              <a:t>           f indicates that the next argument is the output filename</a:t>
            </a:r>
          </a:p>
          <a:p>
            <a:pPr marL="0" indent="0">
              <a:buNone/>
            </a:pPr>
            <a:r>
              <a:rPr lang="en-US" b="1" dirty="0"/>
              <a:t>Syntax to extract files from an archive:</a:t>
            </a:r>
          </a:p>
          <a:p>
            <a:pPr marL="0" indent="0">
              <a:buNone/>
            </a:pPr>
            <a:r>
              <a:rPr lang="en-US" dirty="0"/>
              <a:t>$ tar –</a:t>
            </a:r>
            <a:r>
              <a:rPr lang="en-US" dirty="0" err="1"/>
              <a:t>xzvf</a:t>
            </a:r>
            <a:r>
              <a:rPr lang="en-US" dirty="0"/>
              <a:t> &lt;filename&gt;</a:t>
            </a:r>
          </a:p>
          <a:p>
            <a:pPr marL="0" indent="0">
              <a:buNone/>
            </a:pPr>
            <a:r>
              <a:rPr lang="en-US" b="1" dirty="0"/>
              <a:t>Syntax to list the files in a tar file:</a:t>
            </a:r>
          </a:p>
          <a:p>
            <a:pPr marL="0" indent="0">
              <a:buNone/>
            </a:pPr>
            <a:r>
              <a:rPr lang="en-US" dirty="0"/>
              <a:t>$ tar –</a:t>
            </a:r>
            <a:r>
              <a:rPr lang="en-US" dirty="0" err="1"/>
              <a:t>tzvf</a:t>
            </a:r>
            <a:r>
              <a:rPr lang="en-US" dirty="0"/>
              <a:t>  tarfile.tar.gz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The </a:t>
            </a:r>
            <a:r>
              <a:rPr lang="en-US" b="1" dirty="0" err="1"/>
              <a:t>gzip</a:t>
            </a:r>
            <a:r>
              <a:rPr lang="en-US" dirty="0"/>
              <a:t> command is similar, but the original file is removed unless you specify to keep it with the ‘-c’ option.</a:t>
            </a:r>
          </a:p>
          <a:p>
            <a:r>
              <a:rPr lang="en-US" dirty="0"/>
              <a:t> Example:</a:t>
            </a:r>
          </a:p>
          <a:p>
            <a:pPr marL="0" indent="0">
              <a:buNone/>
            </a:pPr>
            <a:r>
              <a:rPr lang="en-US" dirty="0"/>
              <a:t>$ </a:t>
            </a:r>
            <a:r>
              <a:rPr lang="en-US" dirty="0" err="1"/>
              <a:t>gzip</a:t>
            </a:r>
            <a:r>
              <a:rPr lang="en-US" dirty="0"/>
              <a:t> files.gz </a:t>
            </a:r>
          </a:p>
        </p:txBody>
      </p:sp>
    </p:spTree>
    <p:extLst>
      <p:ext uri="{BB962C8B-B14F-4D97-AF65-F5344CB8AC3E}">
        <p14:creationId xmlns:p14="http://schemas.microsoft.com/office/powerpoint/2010/main" val="2670216869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Cron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66800"/>
            <a:ext cx="6858000" cy="533400"/>
          </a:xfrm>
        </p:spPr>
        <p:txBody>
          <a:bodyPr/>
          <a:lstStyle/>
          <a:p>
            <a:r>
              <a:rPr lang="en-US" dirty="0" err="1">
                <a:solidFill>
                  <a:schemeClr val="accent1"/>
                </a:solidFill>
              </a:rPr>
              <a:t>Cron</a:t>
            </a:r>
            <a:r>
              <a:rPr lang="en-US" dirty="0">
                <a:solidFill>
                  <a:schemeClr val="accent1"/>
                </a:solidFill>
              </a:rPr>
              <a:t>: run a job whenever you want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533400" y="1676400"/>
            <a:ext cx="7696200" cy="243840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crontab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 -l</a:t>
            </a:r>
          </a:p>
          <a:p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crontab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 –e</a:t>
            </a:r>
          </a:p>
          <a:p>
            <a:pPr>
              <a:buNone/>
            </a:pPr>
            <a:r>
              <a:rPr lang="en-US" sz="1800" dirty="0">
                <a:latin typeface="Courier New" pitchFamily="49" charset="0"/>
                <a:cs typeface="Courier New" pitchFamily="49" charset="0"/>
              </a:rPr>
              <a:t>--</a:t>
            </a:r>
          </a:p>
          <a:p>
            <a:pPr>
              <a:buNone/>
            </a:pPr>
            <a:r>
              <a:rPr lang="en-US" sz="1800" dirty="0">
                <a:latin typeface="Courier New" pitchFamily="49" charset="0"/>
                <a:cs typeface="Courier New" pitchFamily="49" charset="0"/>
              </a:rPr>
              <a:t>15 3 * * * ~/script.sh &gt;&gt; ~/output 2&gt; ~/error.log—</a:t>
            </a:r>
          </a:p>
          <a:p>
            <a:pPr>
              <a:buNone/>
            </a:pPr>
            <a:endParaRPr lang="en-US" sz="1800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800" dirty="0">
                <a:latin typeface="Courier New" pitchFamily="49" charset="0"/>
                <a:cs typeface="Courier New" pitchFamily="49" charset="0"/>
              </a:rPr>
              <a:t>Runs “script.sh” at 3:15AM every day of every week of every month of every year.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5592" y="4206875"/>
            <a:ext cx="7696200" cy="205740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1800" dirty="0">
                <a:latin typeface="Courier New" pitchFamily="49" charset="0"/>
                <a:cs typeface="Courier New" pitchFamily="49" charset="0"/>
              </a:rPr>
              <a:t>* * * * *</a:t>
            </a:r>
          </a:p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First number is the minute at which to run (0-59)</a:t>
            </a:r>
          </a:p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Second is the hour (0-23)</a:t>
            </a:r>
          </a:p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Third is the day of the month (1-31)</a:t>
            </a:r>
          </a:p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Fourth is the month (1-12)</a:t>
            </a:r>
          </a:p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Fifth is the day of the week (0-6), 0 is Sunday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0332D-AB1D-48CE-9812-98EB3A7ED78A}" type="datetime1">
              <a:rPr lang="en-US" smtClean="0"/>
              <a:t>10/17/2018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D8EF4-15F2-45E7-AF88-A4EBC972BCF0}" type="slidenum">
              <a:rPr lang="en-US" smtClean="0"/>
              <a:pPr/>
              <a:t>104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203268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E9E2C-BA20-4A88-A050-DC372A066034}" type="datetime1">
              <a:rPr lang="en-US" smtClean="0"/>
              <a:t>10/17/2018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57200" y="1143000"/>
            <a:ext cx="8229600" cy="51054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History – Linux Torvalds, 1991</a:t>
            </a:r>
          </a:p>
          <a:p>
            <a:r>
              <a:rPr lang="en-US" dirty="0"/>
              <a:t>Why Linux? </a:t>
            </a:r>
            <a:r>
              <a:rPr lang="en-US" sz="2800" dirty="0"/>
              <a:t>Performance, functionality and portability</a:t>
            </a:r>
            <a:endParaRPr lang="en-US" dirty="0"/>
          </a:p>
          <a:p>
            <a:r>
              <a:rPr lang="en-US" dirty="0"/>
              <a:t>Bash shell &amp; shell variables</a:t>
            </a:r>
          </a:p>
          <a:p>
            <a:r>
              <a:rPr lang="en-US" dirty="0"/>
              <a:t>Files and directories – permissions &amp; ownership</a:t>
            </a:r>
          </a:p>
          <a:p>
            <a:r>
              <a:rPr lang="en-US" dirty="0"/>
              <a:t>Linux file system</a:t>
            </a:r>
          </a:p>
          <a:p>
            <a:r>
              <a:rPr lang="en-US" dirty="0"/>
              <a:t>Paths to files/directories</a:t>
            </a:r>
          </a:p>
          <a:p>
            <a:r>
              <a:rPr lang="en-US" dirty="0"/>
              <a:t>Basic Linux commands to create &amp; access files &amp; directories</a:t>
            </a:r>
          </a:p>
          <a:p>
            <a:r>
              <a:rPr lang="en-US" dirty="0" err="1"/>
              <a:t>nano</a:t>
            </a:r>
            <a:r>
              <a:rPr lang="en-US" dirty="0"/>
              <a:t> editor</a:t>
            </a:r>
          </a:p>
          <a:p>
            <a:r>
              <a:rPr lang="en-US" dirty="0"/>
              <a:t>sort, </a:t>
            </a:r>
            <a:r>
              <a:rPr lang="en-US" dirty="0" err="1"/>
              <a:t>grep</a:t>
            </a:r>
            <a:r>
              <a:rPr lang="en-US" dirty="0"/>
              <a:t> &amp; find</a:t>
            </a:r>
          </a:p>
          <a:p>
            <a:r>
              <a:rPr lang="en-US" dirty="0"/>
              <a:t>pipe &amp; file redirection</a:t>
            </a:r>
          </a:p>
          <a:p>
            <a:r>
              <a:rPr lang="en-US" dirty="0"/>
              <a:t>transferring data to &amp; from a Linux system</a:t>
            </a:r>
          </a:p>
          <a:p>
            <a:r>
              <a:rPr lang="en-US" dirty="0"/>
              <a:t>processes</a:t>
            </a:r>
          </a:p>
          <a:p>
            <a:r>
              <a:rPr lang="en-US" dirty="0" err="1"/>
              <a:t>cron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D8EF4-15F2-45E7-AF88-A4EBC972BCF0}" type="slidenum">
              <a:rPr lang="en-US" smtClean="0"/>
              <a:pPr/>
              <a:t>105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566880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Linux Documentation Project:    </a:t>
            </a:r>
            <a:r>
              <a:rPr lang="en-US" sz="2000" b="1" dirty="0">
                <a:solidFill>
                  <a:srgbClr val="7030A0"/>
                </a:solidFill>
                <a:latin typeface="Courier New" panose="02070309020205020404" pitchFamily="49" charset="0"/>
              </a:rPr>
              <a:t>http://www.tldp.org</a:t>
            </a:r>
            <a:endParaRPr lang="en-US" sz="2000" b="1" dirty="0">
              <a:solidFill>
                <a:srgbClr val="7030A0"/>
              </a:solidFill>
              <a:latin typeface="Courier New" panose="02070309020205020404" pitchFamily="49" charset="0"/>
              <a:cs typeface="Courier New" pitchFamily="49" charset="0"/>
              <a:hlinkClick r:id="rId3"/>
            </a:endParaRPr>
          </a:p>
          <a:p>
            <a:pPr lvl="1"/>
            <a:r>
              <a:rPr lang="en-US" sz="1800" b="1" dirty="0"/>
              <a:t>Introduction to Linux - A Hands on Guide:</a:t>
            </a:r>
          </a:p>
          <a:p>
            <a:pPr marL="274320" lvl="1" indent="0">
              <a:buNone/>
            </a:pPr>
            <a:r>
              <a:rPr lang="en-US" sz="1800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  <a:hlinkClick r:id="rId4"/>
              </a:rPr>
              <a:t>http://www.tldp.org/LDP/intro-linux/html/index.html</a:t>
            </a:r>
            <a:endParaRPr lang="en-US" sz="1800" b="1" dirty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274320" lvl="1" indent="0">
              <a:buNone/>
            </a:pPr>
            <a:endParaRPr lang="en-US" sz="1800" b="1" dirty="0"/>
          </a:p>
          <a:p>
            <a:pPr lvl="1"/>
            <a:r>
              <a:rPr lang="en-US" sz="1800" b="1" dirty="0"/>
              <a:t>Bash Guide for Beginners:</a:t>
            </a:r>
          </a:p>
          <a:p>
            <a:pPr marL="274320" lvl="1" indent="0">
              <a:buNone/>
            </a:pPr>
            <a:r>
              <a:rPr lang="en-US" sz="1800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  <a:hlinkClick r:id="rId5"/>
              </a:rPr>
              <a:t>https://www.tldp.org/LDP/Bash-Beginners-Guide/html/</a:t>
            </a:r>
            <a:endParaRPr lang="en-US" sz="1800" b="1" dirty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274320" lvl="1" indent="0">
              <a:buNone/>
            </a:pPr>
            <a:endParaRPr lang="en-US" sz="1800" b="1" dirty="0"/>
          </a:p>
          <a:p>
            <a:pPr lvl="1"/>
            <a:r>
              <a:rPr lang="en-US" sz="1800" b="1" dirty="0"/>
              <a:t>Linux Tutorial at the Texas Advanced Computing Center (TACC):</a:t>
            </a:r>
          </a:p>
          <a:p>
            <a:pPr marL="274320" lvl="1" indent="0">
              <a:buNone/>
            </a:pPr>
            <a:r>
              <a:rPr lang="en-US" sz="1800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https://portal.tacc.utexas.edu/-/linux-unix-basics-for-hpc</a:t>
            </a:r>
          </a:p>
          <a:p>
            <a:pPr marL="0" indent="0">
              <a:buNone/>
            </a:pPr>
            <a:endParaRPr lang="en-US" dirty="0">
              <a:cs typeface="Courier New" pitchFamily="49" charset="0"/>
            </a:endParaRPr>
          </a:p>
          <a:p>
            <a:r>
              <a:rPr lang="en-US" dirty="0">
                <a:cs typeface="Courier New" pitchFamily="49" charset="0"/>
              </a:rPr>
              <a:t>NIH HPC Web Site:    </a:t>
            </a:r>
            <a:r>
              <a:rPr lang="en-US" sz="2000" b="1" dirty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  <a:hlinkClick r:id="rId6"/>
              </a:rPr>
              <a:t>https://hpc.nih.gov/training</a:t>
            </a:r>
            <a:endParaRPr lang="en-US" sz="2000" b="1" dirty="0">
              <a:solidFill>
                <a:srgbClr val="7030A0"/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endParaRPr lang="en-US" sz="2000" dirty="0">
              <a:latin typeface="Courier New" pitchFamily="49" charset="0"/>
              <a:cs typeface="Courier New" pitchFamily="49" charset="0"/>
            </a:endParaRPr>
          </a:p>
          <a:p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A8D11-A35F-4AC7-8DB7-EE2DC6A59EFA}" type="datetime1">
              <a:rPr lang="en-US" smtClean="0"/>
              <a:t>10/17/2018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D8EF4-15F2-45E7-AF88-A4EBC972BCF0}" type="slidenum">
              <a:rPr lang="en-US" smtClean="0"/>
              <a:pPr/>
              <a:t>106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5772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Shell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514600" y="1295400"/>
            <a:ext cx="6172200" cy="4953000"/>
          </a:xfrm>
        </p:spPr>
        <p:txBody>
          <a:bodyPr>
            <a:normAutofit/>
          </a:bodyPr>
          <a:lstStyle/>
          <a:p>
            <a:r>
              <a:rPr lang="en-US" dirty="0"/>
              <a:t>On user log-in, the system runs a </a:t>
            </a:r>
            <a:r>
              <a:rPr lang="en-US" i="1" dirty="0"/>
              <a:t>shell</a:t>
            </a:r>
          </a:p>
          <a:p>
            <a:r>
              <a:rPr lang="en-US" dirty="0"/>
              <a:t>A shell is the environment within which you will interface with the kernel via commands</a:t>
            </a:r>
          </a:p>
          <a:p>
            <a:r>
              <a:rPr lang="en-US" dirty="0"/>
              <a:t>It determines the syntax for complex command-line operations and shell scripting</a:t>
            </a:r>
          </a:p>
          <a:p>
            <a:r>
              <a:rPr lang="en-US" dirty="0"/>
              <a:t>The shell you’re using is called “bash,” the successor to the venerable “Bourne Shell” called “</a:t>
            </a:r>
            <a:r>
              <a:rPr lang="en-US" dirty="0" err="1"/>
              <a:t>sh</a:t>
            </a:r>
            <a:r>
              <a:rPr lang="en-US" dirty="0"/>
              <a:t>”</a:t>
            </a:r>
          </a:p>
          <a:p>
            <a:r>
              <a:rPr lang="en-US" dirty="0"/>
              <a:t>BASH:  “</a:t>
            </a:r>
            <a:r>
              <a:rPr lang="en-US" u="sng" dirty="0"/>
              <a:t>B</a:t>
            </a:r>
            <a:r>
              <a:rPr lang="en-US" dirty="0"/>
              <a:t>ourne </a:t>
            </a:r>
            <a:r>
              <a:rPr lang="en-US" u="sng" dirty="0"/>
              <a:t>A</a:t>
            </a:r>
            <a:r>
              <a:rPr lang="en-US" dirty="0"/>
              <a:t>gain </a:t>
            </a:r>
            <a:r>
              <a:rPr lang="en-US" u="sng" dirty="0" err="1"/>
              <a:t>SH</a:t>
            </a:r>
            <a:r>
              <a:rPr lang="en-US" dirty="0" err="1"/>
              <a:t>ell</a:t>
            </a:r>
            <a:r>
              <a:rPr lang="en-US" dirty="0"/>
              <a:t>”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EFD13-2C3D-4E82-B290-BCF7979FFCE6}" type="datetime1">
              <a:rPr lang="en-US" smtClean="0"/>
              <a:t>10/17/2018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489" y="1928760"/>
            <a:ext cx="2285999" cy="2360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D8EF4-15F2-45E7-AF88-A4EBC972BCF0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1308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Various Shells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6FDD6-844B-4120-8493-E15BC27C257B}" type="datetime1">
              <a:rPr lang="en-US" smtClean="0"/>
              <a:t>10/17/2018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2438400" y="1219200"/>
            <a:ext cx="6248400" cy="5029200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/>
              <a:t>sh</a:t>
            </a:r>
            <a:r>
              <a:rPr lang="en-US" dirty="0"/>
              <a:t> – the original UNIX shell</a:t>
            </a:r>
          </a:p>
          <a:p>
            <a:r>
              <a:rPr lang="en-US" dirty="0"/>
              <a:t>bash – written as a replacement/extension of </a:t>
            </a:r>
            <a:r>
              <a:rPr lang="en-US" dirty="0" err="1"/>
              <a:t>sh</a:t>
            </a:r>
            <a:endParaRPr lang="en-US" dirty="0"/>
          </a:p>
          <a:p>
            <a:r>
              <a:rPr lang="en-US" dirty="0" err="1"/>
              <a:t>csh</a:t>
            </a:r>
            <a:r>
              <a:rPr lang="en-US" dirty="0"/>
              <a:t> – C shell based on the C programming language developed in the late 1970s</a:t>
            </a:r>
          </a:p>
          <a:p>
            <a:r>
              <a:rPr lang="en-US" dirty="0" err="1"/>
              <a:t>tcsh</a:t>
            </a:r>
            <a:r>
              <a:rPr lang="en-US" dirty="0"/>
              <a:t> – enhanced version of C shell</a:t>
            </a:r>
          </a:p>
          <a:p>
            <a:r>
              <a:rPr lang="en-US" dirty="0" err="1"/>
              <a:t>ksh</a:t>
            </a:r>
            <a:r>
              <a:rPr lang="en-US" dirty="0"/>
              <a:t> – </a:t>
            </a:r>
            <a:r>
              <a:rPr lang="en-US" dirty="0" err="1"/>
              <a:t>Korn</a:t>
            </a:r>
            <a:r>
              <a:rPr lang="en-US" dirty="0"/>
              <a:t> shell developed in the early 1980’s, backward compatible with </a:t>
            </a:r>
            <a:r>
              <a:rPr lang="en-US" dirty="0" err="1"/>
              <a:t>sh</a:t>
            </a:r>
            <a:r>
              <a:rPr lang="en-US" dirty="0"/>
              <a:t>, but with some features of </a:t>
            </a:r>
            <a:r>
              <a:rPr lang="en-US" dirty="0" err="1"/>
              <a:t>csh</a:t>
            </a:r>
            <a:endParaRPr lang="en-US" dirty="0"/>
          </a:p>
          <a:p>
            <a:r>
              <a:rPr lang="en-US" dirty="0" err="1"/>
              <a:t>zsh</a:t>
            </a:r>
            <a:r>
              <a:rPr lang="en-US" dirty="0"/>
              <a:t> – extended version of </a:t>
            </a:r>
            <a:r>
              <a:rPr lang="en-US" dirty="0" err="1"/>
              <a:t>sh</a:t>
            </a:r>
            <a:r>
              <a:rPr lang="en-US" dirty="0"/>
              <a:t>, developed in 1990</a:t>
            </a:r>
          </a:p>
          <a:p>
            <a:r>
              <a:rPr lang="en-US" dirty="0"/>
              <a:t>dash – developed as replacement for ash in </a:t>
            </a:r>
            <a:r>
              <a:rPr lang="en-US" dirty="0" err="1"/>
              <a:t>Debian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661841">
            <a:off x="260969" y="2418310"/>
            <a:ext cx="2114550" cy="1654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D8EF4-15F2-45E7-AF88-A4EBC972BCF0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5412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Linux accounts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4316E-C71B-4510-B63D-65FC277B731F}" type="datetime1">
              <a:rPr lang="en-US" smtClean="0"/>
              <a:t>10/17/2018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153400" cy="3352800"/>
          </a:xfrm>
        </p:spPr>
        <p:txBody>
          <a:bodyPr>
            <a:normAutofit/>
          </a:bodyPr>
          <a:lstStyle/>
          <a:p>
            <a:r>
              <a:rPr lang="en-US" dirty="0"/>
              <a:t>To access a Linux system, you need to have an account</a:t>
            </a:r>
          </a:p>
          <a:p>
            <a:r>
              <a:rPr lang="en-US" dirty="0"/>
              <a:t>A Linux account includes the following:</a:t>
            </a:r>
          </a:p>
          <a:p>
            <a:pPr marL="0" indent="0">
              <a:buNone/>
            </a:pPr>
            <a:r>
              <a:rPr lang="en-US" dirty="0"/>
              <a:t> - username and password</a:t>
            </a:r>
          </a:p>
          <a:p>
            <a:pPr marL="0" indent="0">
              <a:buNone/>
            </a:pPr>
            <a:r>
              <a:rPr lang="en-US" dirty="0"/>
              <a:t> - </a:t>
            </a:r>
            <a:r>
              <a:rPr lang="en-US" dirty="0" err="1"/>
              <a:t>uid</a:t>
            </a:r>
            <a:r>
              <a:rPr lang="en-US" dirty="0"/>
              <a:t> and </a:t>
            </a:r>
            <a:r>
              <a:rPr lang="en-US" dirty="0" err="1"/>
              <a:t>gid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- a home directory, which is where you are placed by default when you log in</a:t>
            </a:r>
          </a:p>
          <a:p>
            <a:pPr marL="0" indent="0">
              <a:buNone/>
            </a:pPr>
            <a:r>
              <a:rPr lang="en-US" dirty="0"/>
              <a:t> - a default shell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1778" y="4419600"/>
            <a:ext cx="1828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D8EF4-15F2-45E7-AF88-A4EBC972BCF0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1105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SSH to log in: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838450" y="1676400"/>
            <a:ext cx="5695950" cy="4572000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/>
              <a:t>But First!  Introducing </a:t>
            </a:r>
            <a:r>
              <a:rPr lang="en-US" sz="3200" dirty="0" err="1"/>
              <a:t>OpenSSH</a:t>
            </a:r>
            <a:r>
              <a:rPr lang="en-US" sz="3200" dirty="0"/>
              <a:t>:</a:t>
            </a:r>
          </a:p>
          <a:p>
            <a:r>
              <a:rPr lang="en-US" dirty="0"/>
              <a:t>SSH is the “Secure </a:t>
            </a:r>
            <a:r>
              <a:rPr lang="en-US" dirty="0" err="1"/>
              <a:t>SHell</a:t>
            </a:r>
            <a:r>
              <a:rPr lang="en-US" dirty="0"/>
              <a:t>”</a:t>
            </a:r>
          </a:p>
          <a:p>
            <a:r>
              <a:rPr lang="en-US" dirty="0"/>
              <a:t>All traffic over SSH is encrypted</a:t>
            </a:r>
          </a:p>
          <a:p>
            <a:r>
              <a:rPr lang="en-US" dirty="0"/>
              <a:t>Developed as a secure alternative to RSH and Telnet</a:t>
            </a:r>
          </a:p>
          <a:p>
            <a:r>
              <a:rPr lang="en-US" dirty="0"/>
              <a:t>SSH supports a file-transfer subsystem - SCP</a:t>
            </a:r>
          </a:p>
          <a:p>
            <a:r>
              <a:rPr lang="en-US" dirty="0"/>
              <a:t>SSH can act as an encryption layer for arbitrary network connections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590799"/>
            <a:ext cx="1885950" cy="159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4FAAD-3E79-4D1F-984C-93F15C9B9CB8}" type="datetime1">
              <a:rPr lang="en-US" smtClean="0"/>
              <a:t>10/17/2018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D8EF4-15F2-45E7-AF88-A4EBC972BCF0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5552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Logging 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143000"/>
            <a:ext cx="8229600" cy="5181600"/>
          </a:xfrm>
        </p:spPr>
        <p:txBody>
          <a:bodyPr/>
          <a:lstStyle/>
          <a:p>
            <a:r>
              <a:rPr lang="en-US" sz="2400" dirty="0" err="1">
                <a:cs typeface="Courier New" pitchFamily="49" charset="0"/>
              </a:rPr>
              <a:t>MacOS</a:t>
            </a:r>
            <a:r>
              <a:rPr lang="en-US" sz="2400" dirty="0">
                <a:cs typeface="Courier New" pitchFamily="49" charset="0"/>
              </a:rPr>
              <a:t>:</a:t>
            </a:r>
          </a:p>
          <a:p>
            <a:pPr lvl="1"/>
            <a:r>
              <a:rPr lang="en-US" sz="2400" dirty="0">
                <a:cs typeface="Courier New" pitchFamily="49" charset="0"/>
              </a:rPr>
              <a:t>Finder -&gt; Applications -&gt; Utilities -&gt; Terminal</a:t>
            </a:r>
          </a:p>
          <a:p>
            <a:pPr lvl="1"/>
            <a:r>
              <a:rPr lang="en-US" sz="2400" dirty="0">
                <a:cs typeface="Courier New" pitchFamily="49" charset="0"/>
              </a:rPr>
              <a:t>Now type: “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ssh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 username@helix.nih.gov</a:t>
            </a:r>
            <a:r>
              <a:rPr lang="en-US" sz="2400" dirty="0">
                <a:cs typeface="Courier New" pitchFamily="49" charset="0"/>
              </a:rPr>
              <a:t>”</a:t>
            </a:r>
          </a:p>
          <a:p>
            <a:pPr lvl="1"/>
            <a:r>
              <a:rPr lang="en-US" sz="2400" dirty="0">
                <a:cs typeface="Courier New" pitchFamily="49" charset="0"/>
              </a:rPr>
              <a:t>At the prompt, enter the account password</a:t>
            </a:r>
          </a:p>
          <a:p>
            <a:pPr marL="274320" lvl="1" indent="0">
              <a:buNone/>
            </a:pPr>
            <a:endParaRPr lang="en-US" sz="2400" dirty="0">
              <a:cs typeface="Courier New" pitchFamily="49" charset="0"/>
            </a:endParaRPr>
          </a:p>
          <a:p>
            <a:r>
              <a:rPr lang="en-US" sz="2400" dirty="0"/>
              <a:t>Windows:</a:t>
            </a:r>
          </a:p>
          <a:p>
            <a:pPr lvl="1"/>
            <a:r>
              <a:rPr lang="en-US" sz="2400" dirty="0"/>
              <a:t>Launch </a:t>
            </a:r>
            <a:r>
              <a:rPr lang="en-US" sz="2400" dirty="0" err="1"/>
              <a:t>PuTTY</a:t>
            </a:r>
            <a:r>
              <a:rPr lang="en-US" sz="2400" dirty="0"/>
              <a:t>.  Under “Host Name (or IP address), type:</a:t>
            </a:r>
          </a:p>
          <a:p>
            <a:pPr marL="274320" lvl="1" indent="0" algn="ctr">
              <a:buNone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username@helix.nih.gov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 </a:t>
            </a:r>
            <a:endParaRPr lang="en-US" sz="2400" dirty="0">
              <a:cs typeface="Courier New" pitchFamily="49" charset="0"/>
            </a:endParaRPr>
          </a:p>
          <a:p>
            <a:pPr lvl="1"/>
            <a:r>
              <a:rPr lang="en-US" sz="2400" dirty="0">
                <a:cs typeface="Courier New" pitchFamily="49" charset="0"/>
              </a:rPr>
              <a:t>…and click “Open”</a:t>
            </a:r>
          </a:p>
          <a:p>
            <a:pPr lvl="1"/>
            <a:r>
              <a:rPr lang="en-US" sz="2400" dirty="0">
                <a:cs typeface="Courier New" pitchFamily="49" charset="0"/>
              </a:rPr>
              <a:t>At the prompt, enter the account password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689385"/>
            <a:ext cx="2644832" cy="159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54511-293C-4C29-9E84-E1BB96ADB841}" type="datetime1">
              <a:rPr lang="en-US" smtClean="0"/>
              <a:t>10/17/2018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D8EF4-15F2-45E7-AF88-A4EBC972BCF0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362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Logging out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077200" cy="190500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400" b="1" dirty="0">
                <a:latin typeface="Gill Sans MT" panose="020B0502020104020203" pitchFamily="34" charset="0"/>
                <a:cs typeface="Courier New" pitchFamily="49" charset="0"/>
              </a:rPr>
              <a:t>DON’T</a:t>
            </a:r>
            <a:r>
              <a:rPr lang="en-US" sz="2400" dirty="0">
                <a:latin typeface="Gill Sans MT" panose="020B0502020104020203" pitchFamily="34" charset="0"/>
                <a:cs typeface="Courier New" pitchFamily="49" charset="0"/>
              </a:rPr>
              <a:t> run this now, but to log out of a </a:t>
            </a:r>
            <a:r>
              <a:rPr lang="en-US" sz="2400" dirty="0" err="1">
                <a:latin typeface="Gill Sans MT" panose="020B0502020104020203" pitchFamily="34" charset="0"/>
                <a:cs typeface="Courier New" pitchFamily="49" charset="0"/>
              </a:rPr>
              <a:t>ssh</a:t>
            </a:r>
            <a:r>
              <a:rPr lang="en-US" sz="2400" dirty="0">
                <a:latin typeface="Gill Sans MT" panose="020B0502020104020203" pitchFamily="34" charset="0"/>
                <a:cs typeface="Courier New" pitchFamily="49" charset="0"/>
              </a:rPr>
              <a:t> session on a Linux system, you would type exit:</a:t>
            </a:r>
          </a:p>
          <a:p>
            <a:pPr marL="0" indent="0">
              <a:buNone/>
            </a:pPr>
            <a:endParaRPr lang="en-US" sz="2400" dirty="0">
              <a:latin typeface="Gill Sans MT" panose="020B0502020104020203" pitchFamily="34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2800" dirty="0">
                <a:latin typeface="Courier New" pitchFamily="49" charset="0"/>
                <a:cs typeface="Courier New" pitchFamily="49" charset="0"/>
              </a:rPr>
              <a:t>$ exit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99F84-1A1A-4F2C-A3D6-6543FA2431AC}" type="datetime1">
              <a:rPr lang="en-US" smtClean="0"/>
              <a:t>10/17/2018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D8EF4-15F2-45E7-AF88-A4EBC972BCF0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1613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on shells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6BE0B-53AB-4644-990D-B668F0D5514B}" type="datetime1">
              <a:rPr lang="en-US" smtClean="0"/>
              <a:t>10/17/2018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>
                <a:cs typeface="Courier New" pitchFamily="49" charset="0"/>
              </a:rPr>
              <a:t>What shell am I in?  Typing “echo $SHELL” will show you!</a:t>
            </a:r>
          </a:p>
          <a:p>
            <a:r>
              <a:rPr lang="en-US" dirty="0">
                <a:cs typeface="Courier New" pitchFamily="49" charset="0"/>
              </a:rPr>
              <a:t>You should see ‘/bin/bash’</a:t>
            </a:r>
            <a:endParaRPr lang="en-US" dirty="0"/>
          </a:p>
          <a:p>
            <a:r>
              <a:rPr lang="en-US" dirty="0">
                <a:cs typeface="Courier New" pitchFamily="49" charset="0"/>
              </a:rPr>
              <a:t>Typing “echo $0” will also show your shell</a:t>
            </a:r>
          </a:p>
          <a:p>
            <a:r>
              <a:rPr lang="en-US" dirty="0">
                <a:cs typeface="Courier New" pitchFamily="49" charset="0"/>
              </a:rPr>
              <a:t>$SHELL and $0 are shell variables…more about variables later</a:t>
            </a:r>
          </a:p>
          <a:p>
            <a:r>
              <a:rPr lang="en-US" dirty="0">
                <a:cs typeface="Courier New" pitchFamily="49" charset="0"/>
              </a:rPr>
              <a:t>List of available shells on the system can be displayed by typing “</a:t>
            </a:r>
            <a:r>
              <a:rPr lang="en-US" dirty="0" err="1">
                <a:cs typeface="Courier New" pitchFamily="49" charset="0"/>
              </a:rPr>
              <a:t>chsh</a:t>
            </a:r>
            <a:r>
              <a:rPr lang="en-US" dirty="0">
                <a:cs typeface="Courier New" pitchFamily="49" charset="0"/>
              </a:rPr>
              <a:t> --list-shells”</a:t>
            </a:r>
          </a:p>
          <a:p>
            <a:r>
              <a:rPr lang="en-US" dirty="0">
                <a:cs typeface="Courier New" pitchFamily="49" charset="0"/>
              </a:rPr>
              <a:t>The </a:t>
            </a:r>
            <a:r>
              <a:rPr lang="en-US" dirty="0" err="1">
                <a:cs typeface="Courier New" pitchFamily="49" charset="0"/>
              </a:rPr>
              <a:t>chsh</a:t>
            </a:r>
            <a:r>
              <a:rPr lang="en-US" dirty="0">
                <a:cs typeface="Courier New" pitchFamily="49" charset="0"/>
              </a:rPr>
              <a:t> command can be used to change your default shell as well, but on </a:t>
            </a:r>
            <a:r>
              <a:rPr lang="en-US" dirty="0" err="1">
                <a:cs typeface="Courier New" pitchFamily="49" charset="0"/>
              </a:rPr>
              <a:t>Biowulf</a:t>
            </a:r>
            <a:r>
              <a:rPr lang="en-US" dirty="0">
                <a:cs typeface="Courier New" pitchFamily="49" charset="0"/>
              </a:rPr>
              <a:t> &amp; Helix never change it to a shell that ends in LOCKED, SUSPENDED, DISABLED – you will lock yourself out of your account!</a:t>
            </a:r>
          </a:p>
          <a:p>
            <a:endParaRPr lang="en-US" dirty="0">
              <a:cs typeface="Courier New" pitchFamily="49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D8EF4-15F2-45E7-AF88-A4EBC972BCF0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6792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Shell preferences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79959-A959-49D5-BB26-03F233B12901}" type="datetime1">
              <a:rPr lang="en-US" smtClean="0"/>
              <a:t>10/17/2018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7924800" cy="49530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When you login, startup scripts are run to setup your environment</a:t>
            </a:r>
          </a:p>
          <a:p>
            <a:r>
              <a:rPr lang="en-US" dirty="0"/>
              <a:t>For bash, you can customize your environment by adding or modifying environment variables and aliases in the .</a:t>
            </a:r>
            <a:r>
              <a:rPr lang="en-US" dirty="0" err="1"/>
              <a:t>bashrc</a:t>
            </a:r>
            <a:r>
              <a:rPr lang="en-US" dirty="0"/>
              <a:t> file in your home directory.</a:t>
            </a:r>
          </a:p>
          <a:p>
            <a:r>
              <a:rPr lang="en-US" dirty="0"/>
              <a:t>Examples:</a:t>
            </a:r>
          </a:p>
          <a:p>
            <a:pPr marL="0" indent="0">
              <a:buNone/>
            </a:pPr>
            <a:r>
              <a:rPr lang="en-US" dirty="0"/>
              <a:t>   alias ls=‘ls -</a:t>
            </a:r>
            <a:r>
              <a:rPr lang="en-US" dirty="0" err="1"/>
              <a:t>rtl</a:t>
            </a:r>
            <a:r>
              <a:rPr lang="en-US" dirty="0"/>
              <a:t>’</a:t>
            </a:r>
          </a:p>
          <a:p>
            <a:pPr marL="0" indent="0">
              <a:buNone/>
            </a:pPr>
            <a:r>
              <a:rPr lang="en-US" dirty="0"/>
              <a:t>   </a:t>
            </a:r>
            <a:r>
              <a:rPr lang="pt-BR" dirty="0"/>
              <a:t>alias bwulf='ssh $USER@biowulf.nih.gov'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PATH=$PATH:/data/</a:t>
            </a:r>
            <a:r>
              <a:rPr lang="en-US" dirty="0" err="1"/>
              <a:t>myusername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EDITOR=/</a:t>
            </a:r>
            <a:r>
              <a:rPr lang="en-US" dirty="0" err="1"/>
              <a:t>usr</a:t>
            </a:r>
            <a:r>
              <a:rPr lang="en-US" dirty="0"/>
              <a:t>/bin/vim</a:t>
            </a:r>
          </a:p>
          <a:p>
            <a:pPr marL="0" indent="0">
              <a:buNone/>
            </a:pPr>
            <a:r>
              <a:rPr lang="en-US" dirty="0"/>
              <a:t>   PS</a:t>
            </a:r>
            <a:r>
              <a:rPr lang="en-US" dirty="0">
                <a:latin typeface="Arial Narrow" panose="020B0606020202030204" pitchFamily="34" charset="0"/>
              </a:rPr>
              <a:t>1</a:t>
            </a:r>
            <a:r>
              <a:rPr lang="en-US" dirty="0"/>
              <a:t>="[\u@\h   \w   \# ]"</a:t>
            </a:r>
          </a:p>
          <a:p>
            <a:pPr marL="0" indent="0">
              <a:buNone/>
            </a:pPr>
            <a:r>
              <a:rPr lang="en-US" dirty="0"/>
              <a:t>   set -o </a:t>
            </a:r>
            <a:r>
              <a:rPr lang="en-US" dirty="0" err="1"/>
              <a:t>noclobber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1026" name="Picture 2" descr="http://t3.gstatic.com/images?q=tbn:ANd9GcSpAKcphlOm_3fZRsZexnYZZjkrFOaFteAQLoKrHCpR2Ei1xZo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7944" y="4647080"/>
            <a:ext cx="2429256" cy="1616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D8EF4-15F2-45E7-AF88-A4EBC972BCF0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274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8226"/>
            <a:ext cx="8229600" cy="533400"/>
          </a:xfrm>
        </p:spPr>
        <p:txBody>
          <a:bodyPr>
            <a:noAutofit/>
          </a:bodyPr>
          <a:lstStyle/>
          <a:p>
            <a:r>
              <a:rPr lang="en-US" dirty="0"/>
              <a:t>Summary of Linux commands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2"/>
          </p:nvPr>
        </p:nvSpPr>
        <p:spPr>
          <a:xfrm>
            <a:off x="228600" y="1143000"/>
            <a:ext cx="4419600" cy="52578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1400" dirty="0" err="1"/>
              <a:t>awk</a:t>
            </a:r>
            <a:r>
              <a:rPr lang="en-US" sz="1400" dirty="0"/>
              <a:t>	allows manipulation of text</a:t>
            </a:r>
          </a:p>
          <a:p>
            <a:pPr marL="0" indent="0">
              <a:buNone/>
            </a:pPr>
            <a:r>
              <a:rPr lang="en-US" sz="1400" dirty="0" err="1"/>
              <a:t>bg</a:t>
            </a:r>
            <a:r>
              <a:rPr lang="en-US" sz="1400" dirty="0"/>
              <a:t>	place suspended job into background</a:t>
            </a:r>
          </a:p>
          <a:p>
            <a:pPr marL="0" indent="0">
              <a:buNone/>
            </a:pPr>
            <a:r>
              <a:rPr lang="en-US" sz="1400" dirty="0" err="1"/>
              <a:t>cal</a:t>
            </a:r>
            <a:r>
              <a:rPr lang="en-US" sz="1400" dirty="0"/>
              <a:t>	display calendar</a:t>
            </a:r>
          </a:p>
          <a:p>
            <a:pPr marL="0" indent="0">
              <a:buNone/>
            </a:pPr>
            <a:r>
              <a:rPr lang="en-US" sz="1400" dirty="0"/>
              <a:t>cat	view contents of a file</a:t>
            </a:r>
          </a:p>
          <a:p>
            <a:pPr marL="0" indent="0">
              <a:buNone/>
            </a:pPr>
            <a:r>
              <a:rPr lang="en-US" sz="1400" dirty="0"/>
              <a:t>cd 	change directory</a:t>
            </a:r>
          </a:p>
          <a:p>
            <a:pPr marL="0" indent="0">
              <a:buNone/>
            </a:pPr>
            <a:r>
              <a:rPr lang="en-US" sz="1400" dirty="0" err="1"/>
              <a:t>chmod</a:t>
            </a:r>
            <a:r>
              <a:rPr lang="en-US" sz="1400" dirty="0"/>
              <a:t> 	change permissions on a file/directory</a:t>
            </a:r>
          </a:p>
          <a:p>
            <a:pPr marL="0" indent="0">
              <a:buNone/>
            </a:pPr>
            <a:r>
              <a:rPr lang="en-US" sz="1400" dirty="0" err="1"/>
              <a:t>cp</a:t>
            </a:r>
            <a:r>
              <a:rPr lang="en-US" sz="1400" dirty="0"/>
              <a:t>  	copy a file</a:t>
            </a:r>
          </a:p>
          <a:p>
            <a:pPr marL="0" indent="0">
              <a:buNone/>
            </a:pPr>
            <a:r>
              <a:rPr lang="en-US" sz="1400" dirty="0"/>
              <a:t>cut 	extract a field of data from text output</a:t>
            </a:r>
          </a:p>
          <a:p>
            <a:pPr marL="0" indent="0">
              <a:buNone/>
            </a:pPr>
            <a:r>
              <a:rPr lang="en-US" sz="1400" dirty="0"/>
              <a:t>diff	compare files line by line</a:t>
            </a:r>
          </a:p>
          <a:p>
            <a:pPr marL="0" indent="0">
              <a:buNone/>
            </a:pPr>
            <a:r>
              <a:rPr lang="en-US" sz="1400" dirty="0"/>
              <a:t>echo         	output text to the terminal or to a file</a:t>
            </a:r>
          </a:p>
          <a:p>
            <a:pPr marL="0" indent="0">
              <a:buNone/>
            </a:pPr>
            <a:r>
              <a:rPr lang="en-US" sz="1400" dirty="0" err="1"/>
              <a:t>emacs</a:t>
            </a:r>
            <a:r>
              <a:rPr lang="en-US" sz="1400" dirty="0"/>
              <a:t>       	text editor</a:t>
            </a:r>
          </a:p>
          <a:p>
            <a:pPr marL="0" indent="0">
              <a:buNone/>
            </a:pPr>
            <a:r>
              <a:rPr lang="en-US" sz="1400" dirty="0" err="1"/>
              <a:t>fg</a:t>
            </a:r>
            <a:r>
              <a:rPr lang="en-US" sz="1400" dirty="0"/>
              <a:t>	bring suspended job to foreground</a:t>
            </a:r>
          </a:p>
          <a:p>
            <a:pPr marL="0" indent="0">
              <a:buNone/>
            </a:pPr>
            <a:r>
              <a:rPr lang="en-US" sz="1400" dirty="0"/>
              <a:t>file           	display file type</a:t>
            </a:r>
          </a:p>
          <a:p>
            <a:pPr marL="0" indent="0">
              <a:buNone/>
            </a:pPr>
            <a:r>
              <a:rPr lang="en-US" sz="1400" dirty="0"/>
              <a:t>find     	search for files</a:t>
            </a:r>
          </a:p>
          <a:p>
            <a:pPr marL="0" indent="0">
              <a:buNone/>
            </a:pPr>
            <a:r>
              <a:rPr lang="en-US" sz="1400" dirty="0" err="1"/>
              <a:t>grep</a:t>
            </a:r>
            <a:r>
              <a:rPr lang="en-US" sz="1400" dirty="0"/>
              <a:t>   	search a file or command output for a pattern</a:t>
            </a:r>
          </a:p>
          <a:p>
            <a:pPr marL="0" indent="0">
              <a:buNone/>
            </a:pPr>
            <a:r>
              <a:rPr lang="en-US" sz="1400" dirty="0"/>
              <a:t>head   	view beginning of file</a:t>
            </a:r>
          </a:p>
          <a:p>
            <a:pPr marL="0" indent="0">
              <a:buNone/>
            </a:pPr>
            <a:r>
              <a:rPr lang="en-US" sz="1400" dirty="0"/>
              <a:t>history  	display list of most recent commands</a:t>
            </a:r>
          </a:p>
          <a:p>
            <a:pPr marL="0" indent="0">
              <a:buNone/>
            </a:pPr>
            <a:r>
              <a:rPr lang="en-US" sz="1400" dirty="0"/>
              <a:t>less 	scroll forward or back through a file</a:t>
            </a:r>
          </a:p>
          <a:p>
            <a:pPr marL="0" indent="0">
              <a:buNone/>
            </a:pPr>
            <a:r>
              <a:rPr lang="en-US" sz="1400" dirty="0" err="1"/>
              <a:t>ln</a:t>
            </a:r>
            <a:r>
              <a:rPr lang="en-US" sz="1400" dirty="0"/>
              <a:t>           	create a link to a file</a:t>
            </a:r>
          </a:p>
          <a:p>
            <a:pPr marL="0" indent="0">
              <a:buNone/>
            </a:pPr>
            <a:r>
              <a:rPr lang="en-US" sz="1400" dirty="0" err="1"/>
              <a:t>ls</a:t>
            </a:r>
            <a:r>
              <a:rPr lang="en-US" sz="1400" dirty="0"/>
              <a:t>         	list files in a directory</a:t>
            </a:r>
          </a:p>
          <a:p>
            <a:pPr marL="0" indent="0">
              <a:buNone/>
            </a:pPr>
            <a:r>
              <a:rPr lang="en-US" sz="1400" dirty="0"/>
              <a:t>man 	view information about a command</a:t>
            </a:r>
          </a:p>
          <a:p>
            <a:pPr marL="0" indent="0">
              <a:buNone/>
            </a:pPr>
            <a:r>
              <a:rPr lang="en-US" sz="1400" dirty="0" err="1"/>
              <a:t>mkdir</a:t>
            </a:r>
            <a:r>
              <a:rPr lang="en-US" sz="1400" dirty="0"/>
              <a:t> 	make directory</a:t>
            </a:r>
          </a:p>
        </p:txBody>
      </p:sp>
      <p:sp>
        <p:nvSpPr>
          <p:cNvPr id="8" name="Content Placeholder 6"/>
          <p:cNvSpPr>
            <a:spLocks noGrp="1"/>
          </p:cNvSpPr>
          <p:nvPr>
            <p:ph sz="quarter" idx="2"/>
          </p:nvPr>
        </p:nvSpPr>
        <p:spPr>
          <a:xfrm>
            <a:off x="4724400" y="1143000"/>
            <a:ext cx="4267200" cy="51054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1400" dirty="0"/>
              <a:t>more	scroll through file a page at a time</a:t>
            </a:r>
          </a:p>
          <a:p>
            <a:pPr marL="0" indent="0">
              <a:buNone/>
            </a:pPr>
            <a:r>
              <a:rPr lang="en-US" sz="1400" dirty="0"/>
              <a:t>mv	change the name of a file (move)</a:t>
            </a:r>
          </a:p>
          <a:p>
            <a:pPr marL="0" indent="0">
              <a:buNone/>
            </a:pPr>
            <a:r>
              <a:rPr lang="en-US" sz="1400" dirty="0" err="1"/>
              <a:t>nano</a:t>
            </a:r>
            <a:r>
              <a:rPr lang="en-US" sz="1400" dirty="0"/>
              <a:t>/</a:t>
            </a:r>
            <a:r>
              <a:rPr lang="en-US" sz="1400" dirty="0" err="1"/>
              <a:t>pico</a:t>
            </a:r>
            <a:r>
              <a:rPr lang="en-US" sz="1400" dirty="0"/>
              <a:t> 	text editors</a:t>
            </a:r>
          </a:p>
          <a:p>
            <a:pPr marL="0" indent="0">
              <a:buNone/>
            </a:pPr>
            <a:r>
              <a:rPr lang="en-US" sz="1400" dirty="0" err="1"/>
              <a:t>printenv</a:t>
            </a:r>
            <a:r>
              <a:rPr lang="en-US" sz="1400" dirty="0"/>
              <a:t>  	display shell variables</a:t>
            </a:r>
          </a:p>
          <a:p>
            <a:pPr marL="0" indent="0">
              <a:buNone/>
            </a:pPr>
            <a:r>
              <a:rPr lang="en-US" sz="1400" dirty="0" err="1"/>
              <a:t>ps</a:t>
            </a:r>
            <a:r>
              <a:rPr lang="en-US" sz="1400" dirty="0"/>
              <a:t>       	show current process information</a:t>
            </a:r>
          </a:p>
          <a:p>
            <a:pPr marL="0" indent="0">
              <a:buNone/>
            </a:pPr>
            <a:r>
              <a:rPr lang="en-US" sz="1400" dirty="0" err="1"/>
              <a:t>pwd</a:t>
            </a:r>
            <a:r>
              <a:rPr lang="en-US" sz="1400" dirty="0"/>
              <a:t>  	print current working directory</a:t>
            </a:r>
          </a:p>
          <a:p>
            <a:pPr marL="0" indent="0">
              <a:buNone/>
            </a:pPr>
            <a:r>
              <a:rPr lang="en-US" sz="1400" dirty="0" err="1"/>
              <a:t>rm</a:t>
            </a:r>
            <a:r>
              <a:rPr lang="en-US" sz="1400" dirty="0"/>
              <a:t>  	delete or remove a file</a:t>
            </a:r>
          </a:p>
          <a:p>
            <a:pPr marL="0" indent="0">
              <a:buNone/>
            </a:pPr>
            <a:r>
              <a:rPr lang="en-US" sz="1400" dirty="0" err="1"/>
              <a:t>rmdir</a:t>
            </a:r>
            <a:r>
              <a:rPr lang="en-US" sz="1400" dirty="0"/>
              <a:t> 	delete or remove a directory</a:t>
            </a:r>
          </a:p>
          <a:p>
            <a:pPr marL="0" indent="0">
              <a:buNone/>
            </a:pPr>
            <a:r>
              <a:rPr lang="en-US" sz="1400" dirty="0" err="1"/>
              <a:t>sed</a:t>
            </a:r>
            <a:r>
              <a:rPr lang="en-US" sz="1400" dirty="0"/>
              <a:t> 	stream editor</a:t>
            </a:r>
          </a:p>
          <a:p>
            <a:pPr marL="0" indent="0">
              <a:buNone/>
            </a:pPr>
            <a:r>
              <a:rPr lang="en-US" sz="1400" dirty="0"/>
              <a:t>sleep    	pause</a:t>
            </a:r>
          </a:p>
          <a:p>
            <a:pPr marL="0" indent="0">
              <a:buNone/>
            </a:pPr>
            <a:r>
              <a:rPr lang="en-US" sz="1400" dirty="0"/>
              <a:t>sort  	perform a sort of text</a:t>
            </a:r>
          </a:p>
          <a:p>
            <a:pPr marL="0" indent="0">
              <a:buNone/>
            </a:pPr>
            <a:r>
              <a:rPr lang="en-US" sz="1400" dirty="0"/>
              <a:t>tail	view end of the file</a:t>
            </a:r>
          </a:p>
          <a:p>
            <a:pPr marL="0" indent="0">
              <a:buNone/>
            </a:pPr>
            <a:r>
              <a:rPr lang="en-US" sz="1400" dirty="0"/>
              <a:t>touch 	create an empty file or update timestamps</a:t>
            </a:r>
          </a:p>
          <a:p>
            <a:pPr marL="0" indent="0">
              <a:buNone/>
            </a:pPr>
            <a:r>
              <a:rPr lang="en-US" sz="1400" dirty="0" err="1"/>
              <a:t>tr</a:t>
            </a:r>
            <a:r>
              <a:rPr lang="en-US" sz="1400" dirty="0"/>
              <a:t> 	character substitution tool</a:t>
            </a:r>
          </a:p>
          <a:p>
            <a:pPr marL="0" indent="0">
              <a:buNone/>
            </a:pPr>
            <a:r>
              <a:rPr lang="en-US" sz="1400" dirty="0" err="1"/>
              <a:t>uniq</a:t>
            </a:r>
            <a:r>
              <a:rPr lang="en-US" sz="1400" dirty="0"/>
              <a:t> 	remove identical, adjacent lines</a:t>
            </a:r>
          </a:p>
          <a:p>
            <a:pPr marL="0" indent="0">
              <a:buNone/>
            </a:pPr>
            <a:r>
              <a:rPr lang="en-US" sz="1400" dirty="0"/>
              <a:t>vi/vim  	text editor</a:t>
            </a:r>
          </a:p>
          <a:p>
            <a:pPr marL="0" indent="0">
              <a:buNone/>
            </a:pPr>
            <a:r>
              <a:rPr lang="en-US" sz="1400" dirty="0" err="1"/>
              <a:t>wc</a:t>
            </a:r>
            <a:r>
              <a:rPr lang="en-US" sz="1400" dirty="0"/>
              <a:t> 	print number of lines, words or characters</a:t>
            </a:r>
          </a:p>
          <a:p>
            <a:pPr marL="0" indent="0">
              <a:buNone/>
            </a:pPr>
            <a:r>
              <a:rPr lang="en-US" sz="1400" dirty="0"/>
              <a:t>which 	shows full path of a command</a:t>
            </a:r>
          </a:p>
          <a:p>
            <a:pPr marL="0" indent="0">
              <a:buNone/>
            </a:pPr>
            <a:r>
              <a:rPr lang="en-US" sz="1400" dirty="0" err="1"/>
              <a:t>whoami</a:t>
            </a:r>
            <a:r>
              <a:rPr lang="en-US" sz="1400" dirty="0"/>
              <a:t>  	displays username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5347E-CDC5-4198-B89F-AA98BD9DC0D9}" type="datetime1">
              <a:rPr lang="en-US" smtClean="0"/>
              <a:t>10/17/2018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D8EF4-15F2-45E7-AF88-A4EBC972BCF0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3741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class will….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C4148-A8A7-4328-89DA-9E60FB62EA39}" type="datetime1">
              <a:rPr lang="en-US" smtClean="0"/>
              <a:t>10/17/2018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800600" cy="48768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Get your toes wet.   Unix and Linux are gargantuan topics that only come into focus with experience.</a:t>
            </a:r>
          </a:p>
          <a:p>
            <a:r>
              <a:rPr lang="en-US" dirty="0"/>
              <a:t>Provide some basic concept information for users familiar with </a:t>
            </a:r>
            <a:r>
              <a:rPr lang="en-US" dirty="0" err="1"/>
              <a:t>MacOS</a:t>
            </a:r>
            <a:r>
              <a:rPr lang="en-US" dirty="0"/>
              <a:t> or Windows.</a:t>
            </a:r>
          </a:p>
          <a:p>
            <a:r>
              <a:rPr lang="en-US" dirty="0"/>
              <a:t>Get you familiar with Linux commands.</a:t>
            </a:r>
          </a:p>
          <a:p>
            <a:r>
              <a:rPr lang="en-US" dirty="0"/>
              <a:t>Get you started in understanding command line interfaces.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133600"/>
            <a:ext cx="2635809" cy="2627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D8EF4-15F2-45E7-AF88-A4EBC972BCF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9596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Our cast! (of characters)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1513521"/>
              </p:ext>
            </p:extLst>
          </p:nvPr>
        </p:nvGraphicFramePr>
        <p:xfrm>
          <a:off x="533400" y="1524000"/>
          <a:ext cx="8153400" cy="4343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45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188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r>
                        <a:rPr lang="en-US" dirty="0"/>
                        <a:t>Character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Name/Location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dirty="0">
                          <a:latin typeface="Courier New" pitchFamily="49" charset="0"/>
                          <a:cs typeface="Courier New" pitchFamily="49" charset="0"/>
                        </a:rPr>
                        <a:t>\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Backslash (above the enter key)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dirty="0">
                          <a:latin typeface="Courier New" pitchFamily="49" charset="0"/>
                          <a:cs typeface="Courier New" pitchFamily="49" charset="0"/>
                        </a:rPr>
                        <a:t>/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Slash</a:t>
                      </a:r>
                      <a:r>
                        <a:rPr lang="en-US" baseline="0" dirty="0"/>
                        <a:t> (left of right shift key)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dirty="0">
                          <a:latin typeface="Courier New" pitchFamily="49" charset="0"/>
                          <a:cs typeface="Courier New" pitchFamily="49" charset="0"/>
                        </a:rPr>
                        <a:t>`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Back-tick (left</a:t>
                      </a:r>
                      <a:r>
                        <a:rPr lang="en-US" baseline="0" dirty="0"/>
                        <a:t> of the number 1, above the tab key)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dirty="0">
                          <a:latin typeface="Courier New" pitchFamily="49" charset="0"/>
                          <a:cs typeface="Courier New" pitchFamily="49" charset="0"/>
                        </a:rPr>
                        <a:t>|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/>
                        <a:t>Pipe (shift-\)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dirty="0">
                          <a:latin typeface="Courier New" pitchFamily="49" charset="0"/>
                          <a:cs typeface="Courier New" pitchFamily="49" charset="0"/>
                        </a:rPr>
                        <a:t>[ </a:t>
                      </a:r>
                      <a:r>
                        <a:rPr lang="en-US" dirty="0">
                          <a:latin typeface="+mn-lt"/>
                          <a:cs typeface="Courier New" pitchFamily="49" charset="0"/>
                        </a:rPr>
                        <a:t>and</a:t>
                      </a:r>
                      <a:r>
                        <a:rPr lang="en-US" dirty="0">
                          <a:latin typeface="Courier New" pitchFamily="49" charset="0"/>
                          <a:cs typeface="Courier New" pitchFamily="49" charset="0"/>
                        </a:rPr>
                        <a:t> 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Brackets (left of the</a:t>
                      </a:r>
                      <a:r>
                        <a:rPr lang="en-US" baseline="0" dirty="0"/>
                        <a:t> backslash)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dirty="0">
                          <a:latin typeface="Courier New" pitchFamily="49" charset="0"/>
                          <a:cs typeface="Courier New" pitchFamily="49" charset="0"/>
                        </a:rPr>
                        <a:t>{ </a:t>
                      </a:r>
                      <a:r>
                        <a:rPr lang="en-US" dirty="0">
                          <a:latin typeface="+mn-lt"/>
                          <a:cs typeface="Courier New" pitchFamily="49" charset="0"/>
                        </a:rPr>
                        <a:t>and</a:t>
                      </a:r>
                      <a:r>
                        <a:rPr lang="en-US" dirty="0">
                          <a:latin typeface="Courier New" pitchFamily="49" charset="0"/>
                          <a:cs typeface="Courier New" pitchFamily="49" charset="0"/>
                        </a:rPr>
                        <a:t> }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Braces</a:t>
                      </a:r>
                      <a:r>
                        <a:rPr lang="en-US" baseline="0" dirty="0"/>
                        <a:t> or “curly” brackets (shift-[ and shift-])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dirty="0">
                          <a:latin typeface="Courier New" pitchFamily="49" charset="0"/>
                          <a:cs typeface="Courier New" pitchFamily="49" charset="0"/>
                        </a:rPr>
                        <a:t>&lt; </a:t>
                      </a:r>
                      <a:r>
                        <a:rPr lang="en-US" dirty="0">
                          <a:latin typeface="+mn-lt"/>
                          <a:cs typeface="Courier New" pitchFamily="49" charset="0"/>
                        </a:rPr>
                        <a:t>and</a:t>
                      </a:r>
                      <a:r>
                        <a:rPr lang="en-US" dirty="0">
                          <a:latin typeface="Courier New" pitchFamily="49" charset="0"/>
                          <a:cs typeface="Courier New" pitchFamily="49" charset="0"/>
                        </a:rPr>
                        <a:t> &gt;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Angle brackets (left of the righ</a:t>
                      </a:r>
                      <a:r>
                        <a:rPr lang="en-US" baseline="0" dirty="0"/>
                        <a:t>t shift key)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dirty="0">
                          <a:latin typeface="Courier New" pitchFamily="49" charset="0"/>
                          <a:cs typeface="Courier New" pitchFamily="49" charset="0"/>
                        </a:rPr>
                        <a:t>~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Tilde</a:t>
                      </a:r>
                      <a:r>
                        <a:rPr lang="en-US" baseline="0" dirty="0"/>
                        <a:t> (shift-~)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dirty="0">
                          <a:latin typeface="Courier New" pitchFamily="49" charset="0"/>
                          <a:cs typeface="Courier New" pitchFamily="49" charset="0"/>
                        </a:rPr>
                        <a:t>!,</a:t>
                      </a:r>
                      <a:r>
                        <a:rPr lang="en-US" baseline="0" dirty="0">
                          <a:latin typeface="Courier New" pitchFamily="49" charset="0"/>
                          <a:cs typeface="Courier New" pitchFamily="49" charset="0"/>
                        </a:rPr>
                        <a:t> @, #, $, %,^, &amp;, *, (, )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latin typeface="+mn-lt"/>
                        </a:rPr>
                        <a:t>(!) Bang/exclamation mark,  (@)</a:t>
                      </a:r>
                      <a:r>
                        <a:rPr lang="en-US" b="0" baseline="0" dirty="0">
                          <a:latin typeface="+mn-lt"/>
                        </a:rPr>
                        <a:t> </a:t>
                      </a:r>
                      <a:r>
                        <a:rPr lang="en-US" b="0" dirty="0">
                          <a:latin typeface="+mn-lt"/>
                        </a:rPr>
                        <a:t>at sign,</a:t>
                      </a:r>
                      <a:r>
                        <a:rPr lang="en-US" b="0" baseline="0" dirty="0">
                          <a:latin typeface="+mn-lt"/>
                        </a:rPr>
                        <a:t>  (#) hash,  ($) dollar/string,  (%) percent, (^) caret, (&amp;) ampersand, (*) asterisk/start, and the left and right parenthesis. </a:t>
                      </a:r>
                      <a:endParaRPr lang="en-US" b="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41C59-B978-47FE-91C2-DEF9B9038489}" type="datetime1">
              <a:rPr lang="en-US" smtClean="0"/>
              <a:t>10/17/2018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D8EF4-15F2-45E7-AF88-A4EBC972BCF0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3218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Linux Command Basics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FDCAE-7AE5-4AD7-AB32-AC420BAE9478}" type="datetime1">
              <a:rPr lang="en-US" smtClean="0"/>
              <a:t>10/17/2018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57200" y="1143000"/>
            <a:ext cx="8229600" cy="52578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Linux commands are case-sensitive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err="1"/>
              <a:t>ls</a:t>
            </a:r>
            <a:r>
              <a:rPr lang="en-US" dirty="0"/>
              <a:t> is not the same as LS</a:t>
            </a:r>
          </a:p>
          <a:p>
            <a:r>
              <a:rPr lang="en-US" dirty="0"/>
              <a:t>Linux commands may have options that come after the command that start with a “–” and followed by a letter or “- -” and a word:</a:t>
            </a:r>
          </a:p>
          <a:p>
            <a:pPr marL="0" indent="0">
              <a:buNone/>
            </a:pPr>
            <a:r>
              <a:rPr lang="en-US" dirty="0"/>
              <a:t>$ </a:t>
            </a:r>
            <a:r>
              <a:rPr lang="en-US" dirty="0" err="1"/>
              <a:t>ls</a:t>
            </a:r>
            <a:r>
              <a:rPr lang="en-US" dirty="0"/>
              <a:t> –r</a:t>
            </a:r>
          </a:p>
          <a:p>
            <a:pPr marL="0" indent="0">
              <a:buNone/>
            </a:pPr>
            <a:r>
              <a:rPr lang="en-US" dirty="0"/>
              <a:t>$ </a:t>
            </a:r>
            <a:r>
              <a:rPr lang="en-US" dirty="0" err="1"/>
              <a:t>ls</a:t>
            </a:r>
            <a:r>
              <a:rPr lang="en-US" dirty="0"/>
              <a:t> --reverse</a:t>
            </a:r>
          </a:p>
          <a:p>
            <a:r>
              <a:rPr lang="en-US" dirty="0"/>
              <a:t>Linux commands may allow for arguments:</a:t>
            </a:r>
          </a:p>
          <a:p>
            <a:pPr marL="0" indent="0">
              <a:buNone/>
            </a:pPr>
            <a:r>
              <a:rPr lang="en-US" dirty="0"/>
              <a:t>$ ls /</a:t>
            </a:r>
            <a:r>
              <a:rPr lang="en-US" dirty="0" err="1"/>
              <a:t>tmp</a:t>
            </a:r>
            <a:endParaRPr lang="en-US" dirty="0"/>
          </a:p>
          <a:p>
            <a:r>
              <a:rPr lang="en-US" dirty="0"/>
              <a:t>You can run more than one command on the same line by separating the commands with a semicolon (;)</a:t>
            </a:r>
          </a:p>
          <a:p>
            <a:pPr marL="0" indent="0">
              <a:buNone/>
            </a:pPr>
            <a:r>
              <a:rPr lang="en-US" dirty="0"/>
              <a:t>$ </a:t>
            </a:r>
            <a:r>
              <a:rPr lang="en-US" dirty="0" err="1"/>
              <a:t>ls;date</a:t>
            </a:r>
            <a:endParaRPr lang="en-US" dirty="0"/>
          </a:p>
          <a:p>
            <a:r>
              <a:rPr lang="en-US" dirty="0"/>
              <a:t>Most Linux commands have a manual page or help to describe how they can be used….more about this later!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D8EF4-15F2-45E7-AF88-A4EBC972BCF0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5094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Linux Command Example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FDCAE-7AE5-4AD7-AB32-AC420BAE9478}" type="datetime1">
              <a:rPr lang="en-US" smtClean="0"/>
              <a:t>10/17/2018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30464" y="1143000"/>
            <a:ext cx="8229600" cy="52578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$  ls  –r /home/$USER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D8EF4-15F2-45E7-AF88-A4EBC972BCF0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43270" y="1866900"/>
            <a:ext cx="1371600" cy="5334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prompt</a:t>
            </a:r>
          </a:p>
        </p:txBody>
      </p:sp>
      <p:cxnSp>
        <p:nvCxnSpPr>
          <p:cNvPr id="13" name="Straight Arrow Connector 12"/>
          <p:cNvCxnSpPr>
            <a:stCxn id="7" idx="4"/>
          </p:cNvCxnSpPr>
          <p:nvPr/>
        </p:nvCxnSpPr>
        <p:spPr>
          <a:xfrm flipH="1">
            <a:off x="643270" y="2400300"/>
            <a:ext cx="685800" cy="16383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1691033" y="2318474"/>
            <a:ext cx="1600514" cy="54400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command</a:t>
            </a:r>
          </a:p>
        </p:txBody>
      </p:sp>
      <p:sp>
        <p:nvSpPr>
          <p:cNvPr id="15" name="Oval 14"/>
          <p:cNvSpPr/>
          <p:nvPr/>
        </p:nvSpPr>
        <p:spPr>
          <a:xfrm>
            <a:off x="3047420" y="2851874"/>
            <a:ext cx="1371600" cy="5334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option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1066800" y="2851874"/>
            <a:ext cx="1192685" cy="11860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4316865" y="3295828"/>
            <a:ext cx="1559607" cy="5334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argument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 flipH="1">
            <a:off x="1589968" y="3199259"/>
            <a:ext cx="1494791" cy="8721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>
            <a:off x="3131249" y="3608113"/>
            <a:ext cx="1184509" cy="3763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83511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Exercise #1: First commands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lvl="1" indent="0">
              <a:spcBef>
                <a:spcPts val="600"/>
              </a:spcBef>
              <a:buClr>
                <a:schemeClr val="accent1"/>
              </a:buClr>
              <a:buNone/>
            </a:pPr>
            <a:r>
              <a:rPr lang="en-US" sz="3600" dirty="0">
                <a:latin typeface="Courier New" pitchFamily="49" charset="0"/>
                <a:cs typeface="Courier New" pitchFamily="49" charset="0"/>
              </a:rPr>
              <a:t>[</a:t>
            </a:r>
            <a:r>
              <a:rPr lang="en-US" sz="3600" dirty="0" err="1">
                <a:latin typeface="Courier New" pitchFamily="49" charset="0"/>
                <a:cs typeface="Courier New" pitchFamily="49" charset="0"/>
              </a:rPr>
              <a:t>username@helix</a:t>
            </a:r>
            <a:r>
              <a:rPr lang="en-US" sz="3600" dirty="0">
                <a:latin typeface="Courier New" pitchFamily="49" charset="0"/>
                <a:cs typeface="Courier New" pitchFamily="49" charset="0"/>
              </a:rPr>
              <a:t> ~]$</a:t>
            </a:r>
            <a:endParaRPr lang="en-US" dirty="0"/>
          </a:p>
          <a:p>
            <a:pPr marL="274320" lvl="1">
              <a:spcBef>
                <a:spcPts val="600"/>
              </a:spcBef>
              <a:buClr>
                <a:schemeClr val="accent1"/>
              </a:buClr>
            </a:pPr>
            <a:r>
              <a:rPr lang="en-US" dirty="0"/>
              <a:t>Type “</a:t>
            </a:r>
            <a:r>
              <a:rPr lang="en-US" sz="2400" b="1" dirty="0" err="1">
                <a:latin typeface="Courier New" pitchFamily="49" charset="0"/>
                <a:cs typeface="Courier New" pitchFamily="49" charset="0"/>
              </a:rPr>
              <a:t>whoami</a:t>
            </a:r>
            <a:r>
              <a:rPr lang="en-US" sz="2600" b="1" dirty="0">
                <a:latin typeface="Courier New" pitchFamily="49" charset="0"/>
                <a:cs typeface="Courier New" pitchFamily="49" charset="0"/>
              </a:rPr>
              <a:t>”</a:t>
            </a:r>
            <a:r>
              <a:rPr lang="en-US" sz="2600" dirty="0"/>
              <a:t>, press Enter – who are you?</a:t>
            </a:r>
          </a:p>
          <a:p>
            <a:r>
              <a:rPr lang="en-US" dirty="0"/>
              <a:t>Type “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pwd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”</a:t>
            </a:r>
            <a:r>
              <a:rPr lang="en-US" dirty="0">
                <a:cs typeface="Courier New" pitchFamily="49" charset="0"/>
              </a:rPr>
              <a:t>, press Enter</a:t>
            </a:r>
            <a:r>
              <a:rPr lang="en-US" dirty="0"/>
              <a:t> – where are you?</a:t>
            </a:r>
          </a:p>
          <a:p>
            <a:pPr marL="0" indent="0">
              <a:buNone/>
            </a:pPr>
            <a:endParaRPr lang="en-US" dirty="0">
              <a:cs typeface="Courier New" pitchFamily="49" charset="0"/>
            </a:endParaRPr>
          </a:p>
          <a:p>
            <a:r>
              <a:rPr lang="en-US" dirty="0">
                <a:cs typeface="Courier New" pitchFamily="49" charset="0"/>
              </a:rPr>
              <a:t>Type “echo  $HOME” – what does it show?</a:t>
            </a:r>
          </a:p>
          <a:p>
            <a:r>
              <a:rPr lang="en-US" dirty="0">
                <a:cs typeface="Courier New" pitchFamily="49" charset="0"/>
              </a:rPr>
              <a:t>Type “echo  $USER” – what does it show?</a:t>
            </a:r>
          </a:p>
          <a:p>
            <a:r>
              <a:rPr lang="en-US" dirty="0">
                <a:cs typeface="Courier New" pitchFamily="49" charset="0"/>
              </a:rPr>
              <a:t>Type “echo  $PWD” – what does it show?</a:t>
            </a:r>
          </a:p>
          <a:p>
            <a:pPr marL="0" indent="0">
              <a:buNone/>
            </a:pPr>
            <a:endParaRPr lang="en-US" dirty="0">
              <a:cs typeface="Courier New" pitchFamily="49" charset="0"/>
            </a:endParaRPr>
          </a:p>
          <a:p>
            <a:r>
              <a:rPr lang="en-US" dirty="0">
                <a:cs typeface="Courier New" pitchFamily="49" charset="0"/>
              </a:rPr>
              <a:t>$HOME, $USER and $PWD are three more examples of shell variables as we saw earlier with $SHELL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295400"/>
            <a:ext cx="16764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2C010-20F5-4C23-8060-8B6DBD487077}" type="datetime1">
              <a:rPr lang="en-US" smtClean="0"/>
              <a:t>10/17/2018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D8EF4-15F2-45E7-AF88-A4EBC972BCF0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4656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Concepts: Files and Processes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95400"/>
            <a:ext cx="5486400" cy="493776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In Unix, and by extension, Linux, everything is either a file or a process.  Meaning everything can be interfaced via the file system(s).</a:t>
            </a:r>
          </a:p>
          <a:p>
            <a:r>
              <a:rPr lang="en-US" dirty="0"/>
              <a:t>Files: text, data, documents, traditional files</a:t>
            </a:r>
          </a:p>
          <a:p>
            <a:r>
              <a:rPr lang="en-US" dirty="0"/>
              <a:t>Directories: directories are special text files that contain a bunch of other files</a:t>
            </a:r>
          </a:p>
          <a:p>
            <a:r>
              <a:rPr lang="en-US" dirty="0"/>
              <a:t>Devices: all disks, video hardware, audio hardware, processors, memory, USB ports – all hardware can be interfaced via files (usually in /</a:t>
            </a:r>
            <a:r>
              <a:rPr lang="en-US" dirty="0" err="1"/>
              <a:t>dev</a:t>
            </a:r>
            <a:r>
              <a:rPr lang="en-US" dirty="0"/>
              <a:t>)</a:t>
            </a:r>
          </a:p>
          <a:p>
            <a:r>
              <a:rPr lang="en-US" dirty="0"/>
              <a:t>Processes:  all running processes can be “seen” via the file system (in /</a:t>
            </a:r>
            <a:r>
              <a:rPr lang="en-US" dirty="0" err="1"/>
              <a:t>proc</a:t>
            </a:r>
            <a:r>
              <a:rPr lang="en-US" dirty="0"/>
              <a:t>) – each has a unique identifier (PID)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172210"/>
            <a:ext cx="3124200" cy="5009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B04F0-9832-4852-A2F2-92C6483A64D2}" type="datetime1">
              <a:rPr lang="en-US" smtClean="0"/>
              <a:t>10/17/2018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D8EF4-15F2-45E7-AF88-A4EBC972BCF0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1163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on Files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10CB9-7539-4379-8106-77BE2735AAAA}" type="datetime1">
              <a:rPr lang="en-US" smtClean="0"/>
              <a:t>10/17/2018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Each file (and directory) has a name</a:t>
            </a:r>
          </a:p>
          <a:p>
            <a:r>
              <a:rPr lang="en-US" dirty="0"/>
              <a:t>The filename can contain letters, numbers and special characters – best to start with name or number</a:t>
            </a:r>
          </a:p>
          <a:p>
            <a:r>
              <a:rPr lang="en-US" dirty="0"/>
              <a:t>Every file has a unique path to its location</a:t>
            </a:r>
          </a:p>
          <a:p>
            <a:pPr marL="0" indent="0">
              <a:buNone/>
            </a:pPr>
            <a:r>
              <a:rPr lang="en-US" dirty="0"/>
              <a:t>   Example: /home/student2/read-write.txt</a:t>
            </a:r>
          </a:p>
          <a:p>
            <a:r>
              <a:rPr lang="en-US" dirty="0"/>
              <a:t>A filename MUST be unique within a directory…though files with the same filename can exist in different directories</a:t>
            </a:r>
          </a:p>
          <a:p>
            <a:r>
              <a:rPr lang="en-US" dirty="0"/>
              <a:t>Like Linux commands, filenames are case sensitive so a file named “</a:t>
            </a:r>
            <a:r>
              <a:rPr lang="en-US" dirty="0" err="1"/>
              <a:t>myfile</a:t>
            </a:r>
            <a:r>
              <a:rPr lang="en-US" dirty="0"/>
              <a:t>” and “</a:t>
            </a:r>
            <a:r>
              <a:rPr lang="en-US" dirty="0" err="1"/>
              <a:t>Myfile</a:t>
            </a:r>
            <a:r>
              <a:rPr lang="en-US" dirty="0"/>
              <a:t>” can co-exist in the same directory – the names are different.</a:t>
            </a:r>
          </a:p>
          <a:p>
            <a:r>
              <a:rPr lang="en-US" dirty="0"/>
              <a:t>Filenames can be lengthy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D8EF4-15F2-45E7-AF88-A4EBC972BCF0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206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on Directories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891F3-4E67-425A-A297-F4C37DD9141D}" type="datetime1">
              <a:rPr lang="en-US" smtClean="0"/>
              <a:t>10/17/2018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sz="2400" dirty="0">
                <a:solidFill>
                  <a:prstClr val="black"/>
                </a:solidFill>
              </a:rPr>
              <a:t>A directory is a special type of file that can hold other files – often referred to as a folder in Windows or MacOS</a:t>
            </a:r>
          </a:p>
          <a:p>
            <a:pPr lvl="0"/>
            <a:r>
              <a:rPr lang="en-US" sz="2400" dirty="0">
                <a:solidFill>
                  <a:prstClr val="black"/>
                </a:solidFill>
              </a:rPr>
              <a:t>The “working directory” is the directory with which your shell is currently associated…where you currently are!  When you first login, you will normally be in your home directory, /home/username</a:t>
            </a:r>
          </a:p>
          <a:p>
            <a:pPr marL="0" lvl="0" indent="0">
              <a:buNone/>
            </a:pPr>
            <a:endParaRPr lang="en-US" sz="2400" dirty="0">
              <a:solidFill>
                <a:prstClr val="black"/>
              </a:solidFill>
            </a:endParaRPr>
          </a:p>
          <a:p>
            <a:r>
              <a:rPr lang="en-US" sz="2400" dirty="0">
                <a:solidFill>
                  <a:prstClr val="black"/>
                </a:solidFill>
              </a:rPr>
              <a:t>Use the ‘</a:t>
            </a:r>
            <a:r>
              <a:rPr lang="en-US" sz="2400" b="1" dirty="0" err="1">
                <a:solidFill>
                  <a:prstClr val="black"/>
                </a:solidFill>
              </a:rPr>
              <a:t>pwd</a:t>
            </a:r>
            <a:r>
              <a:rPr lang="en-US" sz="2400" dirty="0">
                <a:solidFill>
                  <a:prstClr val="black"/>
                </a:solidFill>
              </a:rPr>
              <a:t>’ command to </a:t>
            </a:r>
            <a:r>
              <a:rPr lang="en-US" sz="2400" u="sng" dirty="0">
                <a:solidFill>
                  <a:prstClr val="black"/>
                </a:solidFill>
              </a:rPr>
              <a:t>p</a:t>
            </a:r>
            <a:r>
              <a:rPr lang="en-US" sz="2400" dirty="0">
                <a:solidFill>
                  <a:prstClr val="black"/>
                </a:solidFill>
              </a:rPr>
              <a:t>rint </a:t>
            </a:r>
            <a:r>
              <a:rPr lang="en-US" sz="2400" u="heavy" dirty="0">
                <a:solidFill>
                  <a:prstClr val="black"/>
                </a:solidFill>
              </a:rPr>
              <a:t>w</a:t>
            </a:r>
            <a:r>
              <a:rPr lang="en-US" sz="2400" dirty="0">
                <a:solidFill>
                  <a:prstClr val="black"/>
                </a:solidFill>
              </a:rPr>
              <a:t>orking </a:t>
            </a:r>
            <a:r>
              <a:rPr lang="en-US" sz="2400" u="heavy" dirty="0">
                <a:solidFill>
                  <a:prstClr val="black"/>
                </a:solidFill>
              </a:rPr>
              <a:t>d</a:t>
            </a:r>
            <a:r>
              <a:rPr lang="en-US" sz="2400" dirty="0">
                <a:solidFill>
                  <a:prstClr val="black"/>
                </a:solidFill>
              </a:rPr>
              <a:t>irectory</a:t>
            </a:r>
          </a:p>
          <a:p>
            <a:pPr marL="0" indent="0">
              <a:buNone/>
            </a:pPr>
            <a:endParaRPr lang="en-US" sz="2400" dirty="0">
              <a:solidFill>
                <a:prstClr val="black"/>
              </a:solidFill>
            </a:endParaRPr>
          </a:p>
          <a:p>
            <a:r>
              <a:rPr lang="en-US" sz="2400" dirty="0">
                <a:solidFill>
                  <a:prstClr val="black"/>
                </a:solidFill>
              </a:rPr>
              <a:t>Special directory notations:</a:t>
            </a:r>
          </a:p>
          <a:p>
            <a:pPr lvl="0"/>
            <a:r>
              <a:rPr lang="en-US" sz="2400" dirty="0">
                <a:solidFill>
                  <a:prstClr val="black"/>
                </a:solidFill>
              </a:rPr>
              <a:t>.  refers to the current working directory</a:t>
            </a:r>
          </a:p>
          <a:p>
            <a:pPr lvl="0"/>
            <a:r>
              <a:rPr lang="en-US" sz="2400" dirty="0">
                <a:solidFill>
                  <a:prstClr val="black"/>
                </a:solidFill>
              </a:rPr>
              <a:t>.. refers to the parent directory (one level back – the parent directory of /home/username would be /home)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D8EF4-15F2-45E7-AF88-A4EBC972BCF0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0040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Pathname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10CB9-7539-4379-8106-77BE2735AAAA}" type="datetime1">
              <a:rPr lang="en-US" smtClean="0"/>
              <a:t>10/17/2018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57200" y="1143000"/>
            <a:ext cx="8229600" cy="4937760"/>
          </a:xfrm>
        </p:spPr>
        <p:txBody>
          <a:bodyPr>
            <a:normAutofit/>
          </a:bodyPr>
          <a:lstStyle/>
          <a:p>
            <a:r>
              <a:rPr lang="en-US" dirty="0"/>
              <a:t>Every file has a unique path to its location…for example: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/home/student2/Projects/docs/final_report.doc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‘/home/student2’ is the home directory for student2</a:t>
            </a:r>
          </a:p>
          <a:p>
            <a:r>
              <a:rPr lang="en-US" dirty="0"/>
              <a:t>     ‘Projects’ is a directory in /home/student2 - student2 is the </a:t>
            </a:r>
            <a:r>
              <a:rPr lang="en-US" u="sng" dirty="0"/>
              <a:t>parent</a:t>
            </a:r>
            <a:r>
              <a:rPr lang="en-US" dirty="0"/>
              <a:t> directory of Projects</a:t>
            </a:r>
          </a:p>
          <a:p>
            <a:r>
              <a:rPr lang="en-US" dirty="0"/>
              <a:t>        ‘docs’ is a directory in ‘Projects’ – docs is a </a:t>
            </a:r>
            <a:r>
              <a:rPr lang="en-US" u="sng" dirty="0"/>
              <a:t>subdirectory</a:t>
            </a:r>
            <a:r>
              <a:rPr lang="en-US" dirty="0"/>
              <a:t> or </a:t>
            </a:r>
            <a:r>
              <a:rPr lang="en-US" u="sng" dirty="0"/>
              <a:t>child</a:t>
            </a:r>
            <a:r>
              <a:rPr lang="en-US" dirty="0"/>
              <a:t> directory of Projects</a:t>
            </a:r>
          </a:p>
          <a:p>
            <a:r>
              <a:rPr lang="en-US" dirty="0"/>
              <a:t>               ‘final_report.doc’ is a file in ‘docs’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D8EF4-15F2-45E7-AF88-A4EBC972BCF0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7046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Concepts: The File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2819400"/>
            <a:ext cx="7772400" cy="32766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Linux and Unix-like file systems are arranged in a tree structure, all with the same bottom level, called “root” (/).</a:t>
            </a:r>
          </a:p>
          <a:p>
            <a:r>
              <a:rPr lang="en-US" dirty="0"/>
              <a:t>Unlike Windows there are no drives, drive letters or any separate conceptual “space” for storage hardware.</a:t>
            </a:r>
          </a:p>
          <a:p>
            <a:r>
              <a:rPr lang="en-US" dirty="0"/>
              <a:t>New hardware will come in the form of a “file system” attached (mounted) to some arbitrary point in the directory structure.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1266825"/>
            <a:ext cx="8572500" cy="140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289F0-901E-4B47-8BDA-D10C80E6A99E}" type="datetime1">
              <a:rPr lang="en-US" smtClean="0"/>
              <a:t>10/17/2018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D8EF4-15F2-45E7-AF88-A4EBC972BCF0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6814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Linux Directory Structure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/ 		</a:t>
            </a:r>
            <a:r>
              <a:rPr lang="en-US" dirty="0">
                <a:cs typeface="Courier New" pitchFamily="49" charset="0"/>
              </a:rPr>
              <a:t>root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/bin	</a:t>
            </a:r>
            <a:r>
              <a:rPr lang="en-US" dirty="0">
                <a:cs typeface="Courier New" pitchFamily="49" charset="0"/>
              </a:rPr>
              <a:t>bare essential commands</a:t>
            </a:r>
          </a:p>
          <a:p>
            <a:pPr lvl="0">
              <a:buClr>
                <a:srgbClr val="727CA3"/>
              </a:buClr>
            </a:pP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/boot	</a:t>
            </a:r>
            <a:r>
              <a:rPr lang="en-US" dirty="0">
                <a:solidFill>
                  <a:prstClr val="black"/>
                </a:solidFill>
                <a:cs typeface="Courier New" pitchFamily="49" charset="0"/>
              </a:rPr>
              <a:t>OS Kernels</a:t>
            </a:r>
          </a:p>
          <a:p>
            <a:pPr lvl="0">
              <a:buClr>
                <a:srgbClr val="727CA3"/>
              </a:buClr>
            </a:pP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/</a:t>
            </a: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dev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	</a:t>
            </a:r>
            <a:r>
              <a:rPr lang="en-US" dirty="0">
                <a:solidFill>
                  <a:prstClr val="black"/>
                </a:solidFill>
                <a:cs typeface="Courier New" pitchFamily="49" charset="0"/>
              </a:rPr>
              <a:t>hardware devices</a:t>
            </a:r>
            <a:endParaRPr lang="en-US" dirty="0">
              <a:cs typeface="Courier New" pitchFamily="49" charset="0"/>
            </a:endParaRPr>
          </a:p>
          <a:p>
            <a:pPr lvl="0">
              <a:buClr>
                <a:srgbClr val="727CA3"/>
              </a:buClr>
            </a:pP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/</a:t>
            </a: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etc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	</a:t>
            </a:r>
            <a:r>
              <a:rPr lang="en-US" dirty="0">
                <a:solidFill>
                  <a:prstClr val="black"/>
                </a:solidFill>
                <a:cs typeface="Courier New" pitchFamily="49" charset="0"/>
              </a:rPr>
              <a:t>system files, configuration</a:t>
            </a:r>
            <a:endParaRPr lang="en-US" dirty="0">
              <a:cs typeface="Courier New" pitchFamily="49" charset="0"/>
            </a:endParaRP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/home	</a:t>
            </a:r>
            <a:r>
              <a:rPr lang="en-US" dirty="0">
                <a:cs typeface="Courier New" pitchFamily="49" charset="0"/>
              </a:rPr>
              <a:t>home directories</a:t>
            </a:r>
          </a:p>
          <a:p>
            <a:pPr lvl="0">
              <a:buClr>
                <a:srgbClr val="727CA3"/>
              </a:buClr>
            </a:pPr>
            <a:r>
              <a:rPr lang="en-US" sz="2400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/lib</a:t>
            </a:r>
            <a:r>
              <a:rPr lang="en-US" sz="2400" dirty="0">
                <a:solidFill>
                  <a:prstClr val="black"/>
                </a:solidFill>
                <a:cs typeface="Courier New" pitchFamily="49" charset="0"/>
              </a:rPr>
              <a:t>	</a:t>
            </a:r>
            <a:r>
              <a:rPr lang="en-US" dirty="0">
                <a:solidFill>
                  <a:prstClr val="black"/>
                </a:solidFill>
                <a:cs typeface="Courier New" pitchFamily="49" charset="0"/>
              </a:rPr>
              <a:t>Libraries needed by the system</a:t>
            </a:r>
          </a:p>
          <a:p>
            <a:pPr lvl="0">
              <a:buClr>
                <a:srgbClr val="727CA3"/>
              </a:buClr>
            </a:pP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/opt	</a:t>
            </a:r>
            <a:r>
              <a:rPr lang="en-US" dirty="0">
                <a:solidFill>
                  <a:prstClr val="black"/>
                </a:solidFill>
                <a:cs typeface="Courier New" pitchFamily="49" charset="0"/>
              </a:rPr>
              <a:t>3</a:t>
            </a:r>
            <a:r>
              <a:rPr lang="en-US" baseline="30000" dirty="0">
                <a:solidFill>
                  <a:prstClr val="black"/>
                </a:solidFill>
                <a:cs typeface="Courier New" pitchFamily="49" charset="0"/>
              </a:rPr>
              <a:t>rd</a:t>
            </a:r>
            <a:r>
              <a:rPr lang="en-US" dirty="0">
                <a:solidFill>
                  <a:prstClr val="black"/>
                </a:solidFill>
                <a:cs typeface="Courier New" pitchFamily="49" charset="0"/>
              </a:rPr>
              <a:t> party applications</a:t>
            </a:r>
          </a:p>
          <a:p>
            <a:pPr lvl="0">
              <a:buClr>
                <a:srgbClr val="727CA3"/>
              </a:buClr>
            </a:pP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/</a:t>
            </a: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proc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	</a:t>
            </a:r>
            <a:r>
              <a:rPr lang="en-US" dirty="0">
                <a:solidFill>
                  <a:prstClr val="black"/>
                </a:solidFill>
                <a:cs typeface="Courier New" pitchFamily="49" charset="0"/>
              </a:rPr>
              <a:t>Running processes</a:t>
            </a:r>
          </a:p>
          <a:p>
            <a:pPr lvl="0">
              <a:buClr>
                <a:srgbClr val="727CA3"/>
              </a:buClr>
            </a:pP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/</a:t>
            </a: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sbin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	</a:t>
            </a:r>
            <a:r>
              <a:rPr lang="en-US" dirty="0">
                <a:solidFill>
                  <a:prstClr val="black"/>
                </a:solidFill>
                <a:cs typeface="Courier New" pitchFamily="49" charset="0"/>
              </a:rPr>
              <a:t>administrative commands</a:t>
            </a:r>
          </a:p>
          <a:p>
            <a:pPr lvl="0">
              <a:buClr>
                <a:srgbClr val="727CA3"/>
              </a:buClr>
            </a:pP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/</a:t>
            </a: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tmp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	</a:t>
            </a:r>
            <a:r>
              <a:rPr lang="en-US" dirty="0">
                <a:solidFill>
                  <a:prstClr val="black"/>
                </a:solidFill>
                <a:cs typeface="Courier New" pitchFamily="49" charset="0"/>
              </a:rPr>
              <a:t>temporary space</a:t>
            </a:r>
            <a:endParaRPr lang="en-US" dirty="0">
              <a:cs typeface="Courier New" pitchFamily="49" charset="0"/>
            </a:endParaRP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/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usr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dirty="0">
                <a:cs typeface="Courier New" pitchFamily="49" charset="0"/>
              </a:rPr>
              <a:t>operating system applications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/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var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dirty="0">
                <a:cs typeface="Courier New" pitchFamily="49" charset="0"/>
              </a:rPr>
              <a:t>Logs, databases and other variable length stuff</a:t>
            </a:r>
          </a:p>
          <a:p>
            <a:pPr marL="0" indent="0">
              <a:buNone/>
            </a:pPr>
            <a:endParaRPr lang="en-US" dirty="0">
              <a:cs typeface="Courier New" pitchFamily="49" charset="0"/>
            </a:endParaRPr>
          </a:p>
          <a:p>
            <a:endParaRPr lang="en-US" dirty="0">
              <a:cs typeface="Courier New" pitchFamily="49" charset="0"/>
            </a:endParaRP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F7B59-6E64-4674-A081-CBC8B6BD02DA}" type="datetime1">
              <a:rPr lang="en-US" smtClean="0"/>
              <a:t>10/17/2018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D8EF4-15F2-45E7-AF88-A4EBC972BCF0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9196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 outline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BAB35-4C45-4AEF-9266-7739F3E50261}" type="datetime1">
              <a:rPr lang="en-US" smtClean="0"/>
              <a:t>10/17/2018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D8EF4-15F2-45E7-AF88-A4EBC972BCF0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History of Linux</a:t>
            </a:r>
          </a:p>
          <a:p>
            <a:r>
              <a:rPr lang="en-US" dirty="0"/>
              <a:t>Kernel and shells</a:t>
            </a:r>
          </a:p>
          <a:p>
            <a:r>
              <a:rPr lang="en-US" dirty="0"/>
              <a:t>The bash shell</a:t>
            </a:r>
          </a:p>
          <a:p>
            <a:r>
              <a:rPr lang="en-US" dirty="0"/>
              <a:t>Files and directories</a:t>
            </a:r>
          </a:p>
          <a:p>
            <a:r>
              <a:rPr lang="en-US" dirty="0"/>
              <a:t>File ownership and permissions</a:t>
            </a:r>
          </a:p>
          <a:p>
            <a:r>
              <a:rPr lang="en-US" dirty="0"/>
              <a:t>Essential Linux commands with exercises</a:t>
            </a:r>
          </a:p>
          <a:p>
            <a:r>
              <a:rPr lang="en-US" dirty="0"/>
              <a:t>File transfer</a:t>
            </a:r>
          </a:p>
          <a:p>
            <a:r>
              <a:rPr lang="en-US" dirty="0"/>
              <a:t>Processes</a:t>
            </a:r>
          </a:p>
          <a:p>
            <a:r>
              <a:rPr lang="en-US" dirty="0"/>
              <a:t>Compressing files</a:t>
            </a:r>
          </a:p>
          <a:p>
            <a:r>
              <a:rPr lang="en-US" dirty="0" err="1"/>
              <a:t>cron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163813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ookman Old Style" panose="02050604050505020204" pitchFamily="18" charset="0"/>
                <a:cs typeface="Courier New" pitchFamily="49" charset="0"/>
              </a:rPr>
              <a:t>cd and ls commands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57200" y="1143000"/>
            <a:ext cx="8534400" cy="1676400"/>
          </a:xfrm>
        </p:spPr>
        <p:txBody>
          <a:bodyPr>
            <a:noAutofit/>
          </a:bodyPr>
          <a:lstStyle/>
          <a:p>
            <a:r>
              <a:rPr lang="en-US" sz="2000" dirty="0"/>
              <a:t>The “cd” command is used to </a:t>
            </a:r>
            <a:r>
              <a:rPr lang="en-US" sz="2000" u="heavy" dirty="0"/>
              <a:t>c</a:t>
            </a:r>
            <a:r>
              <a:rPr lang="en-US" sz="2000" dirty="0"/>
              <a:t>hange </a:t>
            </a:r>
            <a:r>
              <a:rPr lang="en-US" sz="2000" u="heavy" dirty="0"/>
              <a:t>d</a:t>
            </a:r>
            <a:r>
              <a:rPr lang="en-US" sz="2000" dirty="0"/>
              <a:t>irectory location.  Without an argument, “cd” takes you to your home directory</a:t>
            </a:r>
          </a:p>
          <a:p>
            <a:r>
              <a:rPr lang="en-US" sz="2000" dirty="0"/>
              <a:t>The “</a:t>
            </a:r>
            <a:r>
              <a:rPr lang="en-US" sz="2000" dirty="0" err="1"/>
              <a:t>ls</a:t>
            </a:r>
            <a:r>
              <a:rPr lang="en-US" sz="2000" dirty="0"/>
              <a:t>” command is used to list the files in a directory.  Like many Linux commands, it can take a number of “flags” as options to change the behavior of the command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>
          <a:xfrm>
            <a:off x="533400" y="2819400"/>
            <a:ext cx="7924800" cy="350520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b="1" dirty="0">
                <a:latin typeface="Courier New" pitchFamily="49" charset="0"/>
                <a:cs typeface="Courier New" pitchFamily="49" charset="0"/>
              </a:rPr>
              <a:t>$ cd /home/$USER</a:t>
            </a:r>
          </a:p>
          <a:p>
            <a:pPr marL="0" indent="0">
              <a:buNone/>
            </a:pPr>
            <a:r>
              <a:rPr lang="en-US" sz="1800" b="1" dirty="0">
                <a:latin typeface="Courier New" pitchFamily="49" charset="0"/>
                <a:cs typeface="Courier New" pitchFamily="49" charset="0"/>
              </a:rPr>
              <a:t>$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</a:rPr>
              <a:t>ls</a:t>
            </a:r>
            <a:endParaRPr lang="en-US" sz="18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1800" b="1" dirty="0">
                <a:latin typeface="Courier New" pitchFamily="49" charset="0"/>
                <a:cs typeface="Courier New" pitchFamily="49" charset="0"/>
              </a:rPr>
              <a:t>$ cd /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</a:rPr>
              <a:t>etc</a:t>
            </a:r>
            <a:endParaRPr lang="en-US" sz="1800" b="1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1800" b="1" dirty="0">
                <a:latin typeface="Courier New" pitchFamily="49" charset="0"/>
                <a:cs typeface="Courier New" pitchFamily="49" charset="0"/>
              </a:rPr>
              <a:t>$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</a:rPr>
              <a:t>pwd</a:t>
            </a:r>
            <a:endParaRPr lang="en-US" sz="1800" b="1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1800" b="1" dirty="0">
                <a:latin typeface="Courier New" pitchFamily="49" charset="0"/>
                <a:cs typeface="Courier New" pitchFamily="49" charset="0"/>
              </a:rPr>
              <a:t>$ ls</a:t>
            </a:r>
          </a:p>
          <a:p>
            <a:pPr marL="0" indent="0">
              <a:buNone/>
            </a:pPr>
            <a:r>
              <a:rPr lang="en-US" sz="1800" b="1" dirty="0">
                <a:latin typeface="Courier New" pitchFamily="49" charset="0"/>
                <a:cs typeface="Courier New" pitchFamily="49" charset="0"/>
              </a:rPr>
              <a:t>$ ls –l</a:t>
            </a:r>
          </a:p>
          <a:p>
            <a:pPr marL="0" indent="0">
              <a:buNone/>
            </a:pPr>
            <a:r>
              <a:rPr lang="en-US" sz="1800" b="1" dirty="0">
                <a:latin typeface="Courier New" pitchFamily="49" charset="0"/>
                <a:cs typeface="Courier New" pitchFamily="49" charset="0"/>
              </a:rPr>
              <a:t>$ ls -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</a:rPr>
              <a:t>rl</a:t>
            </a:r>
            <a:endParaRPr lang="en-US" sz="1800" b="1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1800" b="1" dirty="0">
                <a:latin typeface="Courier New" pitchFamily="49" charset="0"/>
                <a:cs typeface="Courier New" pitchFamily="49" charset="0"/>
              </a:rPr>
              <a:t>$ cd</a:t>
            </a:r>
          </a:p>
          <a:p>
            <a:pPr marL="0" indent="0">
              <a:buNone/>
            </a:pPr>
            <a:r>
              <a:rPr lang="en-US" sz="1800" b="1" dirty="0">
                <a:latin typeface="Courier New" pitchFamily="49" charset="0"/>
                <a:cs typeface="Courier New" pitchFamily="49" charset="0"/>
              </a:rPr>
              <a:t>$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</a:rPr>
              <a:t>pwd</a:t>
            </a:r>
            <a:endParaRPr lang="en-US" sz="18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43FA0-0328-45D1-AB72-11E5BACA980E}" type="datetime1">
              <a:rPr lang="en-US" smtClean="0"/>
              <a:t>10/17/2018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D8EF4-15F2-45E7-AF88-A4EBC972BCF0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60036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84" y="5334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dirty="0"/>
              <a:t>Exercise #2: “cd” and “ls” commands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41960" y="1143000"/>
            <a:ext cx="8129281" cy="518160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Type  “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cd </a:t>
            </a:r>
            <a:r>
              <a:rPr lang="en-US" dirty="0">
                <a:latin typeface="Courier New" panose="02070309020205020404" pitchFamily="49" charset="0"/>
              </a:rPr>
              <a:t>/data/classes/</a:t>
            </a:r>
            <a:r>
              <a:rPr lang="en-US" dirty="0" err="1">
                <a:latin typeface="Courier New" panose="02070309020205020404" pitchFamily="49" charset="0"/>
              </a:rPr>
              <a:t>linux</a:t>
            </a:r>
            <a:r>
              <a:rPr lang="en-US" dirty="0"/>
              <a:t>”</a:t>
            </a:r>
          </a:p>
          <a:p>
            <a:r>
              <a:rPr lang="en-US" dirty="0"/>
              <a:t>Try “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ls -l</a:t>
            </a:r>
            <a:r>
              <a:rPr lang="en-US" dirty="0"/>
              <a:t>”</a:t>
            </a:r>
          </a:p>
          <a:p>
            <a:r>
              <a:rPr lang="en-US" dirty="0"/>
              <a:t>Try “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ls -a</a:t>
            </a:r>
            <a:r>
              <a:rPr lang="en-US" dirty="0"/>
              <a:t>”</a:t>
            </a:r>
          </a:p>
          <a:p>
            <a:r>
              <a:rPr lang="en-US" dirty="0"/>
              <a:t>Try “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ls -la</a:t>
            </a:r>
            <a:r>
              <a:rPr lang="en-US" dirty="0"/>
              <a:t>”</a:t>
            </a:r>
          </a:p>
          <a:p>
            <a:r>
              <a:rPr lang="en-US" dirty="0"/>
              <a:t>How are the above outputs different?</a:t>
            </a:r>
          </a:p>
          <a:p>
            <a:r>
              <a:rPr lang="en-US" dirty="0"/>
              <a:t>Type “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ls –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lt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”</a:t>
            </a:r>
          </a:p>
          <a:p>
            <a:r>
              <a:rPr lang="en-US" dirty="0"/>
              <a:t>How is this output ordered?</a:t>
            </a:r>
          </a:p>
          <a:p>
            <a:r>
              <a:rPr lang="en-US" dirty="0"/>
              <a:t>Type “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ls –l 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tmp</a:t>
            </a:r>
            <a:r>
              <a:rPr lang="en-US" dirty="0"/>
              <a:t>”</a:t>
            </a:r>
          </a:p>
          <a:p>
            <a:pPr marL="0" indent="0">
              <a:buNone/>
            </a:pPr>
            <a:r>
              <a:rPr lang="en-US" dirty="0"/>
              <a:t>The above shows how providing an argument to the ‘ls’ command displays the contents of a directory without first changing to the directory</a:t>
            </a:r>
          </a:p>
          <a:p>
            <a:r>
              <a:rPr lang="en-US" dirty="0"/>
              <a:t>Type “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cd /home/$USER” </a:t>
            </a:r>
            <a:r>
              <a:rPr lang="en-US" dirty="0">
                <a:latin typeface="Gill Sans MT" panose="020B0502020104020203" pitchFamily="34" charset="0"/>
                <a:cs typeface="Courier New" panose="02070309020205020404" pitchFamily="49" charset="0"/>
              </a:rPr>
              <a:t>to change to your home directory</a:t>
            </a:r>
            <a:endParaRPr lang="en-US" dirty="0"/>
          </a:p>
          <a:p>
            <a:r>
              <a:rPr lang="en-US" dirty="0"/>
              <a:t>Now type </a:t>
            </a:r>
            <a:r>
              <a:rPr lang="en-US" dirty="0">
                <a:latin typeface="Gill Sans MT" panose="020B0502020104020203" pitchFamily="34" charset="0"/>
                <a:cs typeface="Courier New" panose="02070309020205020404" pitchFamily="49" charset="0"/>
              </a:rPr>
              <a:t>“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cd -</a:t>
            </a:r>
            <a:r>
              <a:rPr lang="en-US" dirty="0">
                <a:latin typeface="Gill Sans MT" panose="020B0502020104020203" pitchFamily="34" charset="0"/>
                <a:cs typeface="Courier New" panose="02070309020205020404" pitchFamily="49" charset="0"/>
              </a:rPr>
              <a:t>”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r>
              <a:rPr lang="en-US" dirty="0"/>
              <a:t>To what directory did that take you? </a:t>
            </a:r>
          </a:p>
          <a:p>
            <a:r>
              <a:rPr lang="en-US" dirty="0"/>
              <a:t>Now type “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cd ..</a:t>
            </a:r>
            <a:r>
              <a:rPr lang="en-US" dirty="0"/>
              <a:t>” </a:t>
            </a:r>
          </a:p>
          <a:p>
            <a:r>
              <a:rPr lang="en-US" dirty="0"/>
              <a:t>To what directory dis that take you?</a:t>
            </a:r>
          </a:p>
          <a:p>
            <a:r>
              <a:rPr lang="en-US" dirty="0"/>
              <a:t>Type “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cd /home/$USER</a:t>
            </a:r>
            <a:r>
              <a:rPr lang="en-US" dirty="0"/>
              <a:t>” to get back to your home directory</a:t>
            </a:r>
          </a:p>
          <a:p>
            <a:endParaRPr lang="en-US" sz="8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219200"/>
            <a:ext cx="2322841" cy="1547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73255-E59F-4B57-A83C-39E2198C6CA3}" type="datetime1">
              <a:rPr lang="en-US" smtClean="0"/>
              <a:t>10/17/2018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D8EF4-15F2-45E7-AF88-A4EBC972BCF0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71505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your way home!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52A4D-7544-4FEF-B674-F38BCDFB52AC}" type="datetime1">
              <a:rPr lang="en-US" smtClean="0"/>
              <a:t>10/17/2018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382000" cy="18288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The “~” is a special character that is short-hand for “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/home/username</a:t>
            </a:r>
            <a:r>
              <a:rPr lang="en-US" dirty="0"/>
              <a:t>”</a:t>
            </a:r>
          </a:p>
          <a:p>
            <a:r>
              <a:rPr lang="en-US" dirty="0"/>
              <a:t>The shell variable $HOME also stores the path of “</a:t>
            </a:r>
            <a:r>
              <a:rPr lang="en-US" dirty="0">
                <a:latin typeface="Courier New" pitchFamily="49" charset="0"/>
              </a:rPr>
              <a:t>/home/username</a:t>
            </a:r>
            <a:r>
              <a:rPr lang="en-US" dirty="0"/>
              <a:t>”</a:t>
            </a:r>
          </a:p>
          <a:p>
            <a:r>
              <a:rPr lang="en-US" dirty="0"/>
              <a:t>Several ways to get to your home directory:</a:t>
            </a:r>
          </a:p>
          <a:p>
            <a:endParaRPr lang="en-US" dirty="0"/>
          </a:p>
        </p:txBody>
      </p:sp>
      <p:sp>
        <p:nvSpPr>
          <p:cNvPr id="7" name="Content Placeholder 4"/>
          <p:cNvSpPr>
            <a:spLocks noGrp="1"/>
          </p:cNvSpPr>
          <p:nvPr>
            <p:ph sz="quarter" idx="1"/>
          </p:nvPr>
        </p:nvSpPr>
        <p:spPr>
          <a:xfrm>
            <a:off x="533400" y="4800600"/>
            <a:ext cx="8229600" cy="7620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But you can also use the “~” and $HOME as arguments with other commands:</a:t>
            </a:r>
          </a:p>
          <a:p>
            <a:endParaRPr lang="en-US" dirty="0"/>
          </a:p>
        </p:txBody>
      </p:sp>
      <p:sp>
        <p:nvSpPr>
          <p:cNvPr id="8" name="Content Placeholder 4"/>
          <p:cNvSpPr>
            <a:spLocks noGrp="1"/>
          </p:cNvSpPr>
          <p:nvPr>
            <p:ph sz="quarter" idx="1"/>
          </p:nvPr>
        </p:nvSpPr>
        <p:spPr>
          <a:xfrm>
            <a:off x="533400" y="3048000"/>
            <a:ext cx="5257800" cy="167640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/>
              <a:t>$ cd  ~</a:t>
            </a:r>
          </a:p>
          <a:p>
            <a:pPr marL="0" indent="0">
              <a:buNone/>
            </a:pPr>
            <a:r>
              <a:rPr lang="en-US" dirty="0"/>
              <a:t>$ cd  $HOME</a:t>
            </a:r>
          </a:p>
          <a:p>
            <a:pPr marL="0" indent="0">
              <a:buNone/>
            </a:pPr>
            <a:r>
              <a:rPr lang="en-US" dirty="0"/>
              <a:t>$ cd  /home/username</a:t>
            </a:r>
          </a:p>
          <a:p>
            <a:pPr marL="0" indent="0">
              <a:buNone/>
            </a:pPr>
            <a:r>
              <a:rPr lang="en-US" dirty="0"/>
              <a:t>$ cd /home/$USER</a:t>
            </a:r>
          </a:p>
          <a:p>
            <a:pPr marL="0" indent="0">
              <a:buNone/>
            </a:pPr>
            <a:r>
              <a:rPr lang="en-US" dirty="0"/>
              <a:t>$ cd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1"/>
          </p:nvPr>
        </p:nvSpPr>
        <p:spPr>
          <a:xfrm>
            <a:off x="533400" y="5562600"/>
            <a:ext cx="5334000" cy="76200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$ </a:t>
            </a:r>
            <a:r>
              <a:rPr lang="en-US" dirty="0" err="1"/>
              <a:t>ls</a:t>
            </a:r>
            <a:r>
              <a:rPr lang="en-US" dirty="0"/>
              <a:t>  ~/</a:t>
            </a:r>
            <a:r>
              <a:rPr lang="en-US" dirty="0" err="1"/>
              <a:t>tmp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$ </a:t>
            </a:r>
            <a:r>
              <a:rPr lang="en-US" dirty="0" err="1"/>
              <a:t>ls</a:t>
            </a:r>
            <a:r>
              <a:rPr lang="en-US" dirty="0"/>
              <a:t>  $HOME/</a:t>
            </a:r>
            <a:r>
              <a:rPr lang="en-US" dirty="0" err="1"/>
              <a:t>LinuxClass</a:t>
            </a:r>
            <a:endParaRPr lang="en-US" dirty="0"/>
          </a:p>
          <a:p>
            <a:endParaRPr lang="en-US" dirty="0"/>
          </a:p>
        </p:txBody>
      </p:sp>
      <p:sp>
        <p:nvSpPr>
          <p:cNvPr id="6" name="AutoShape 2" descr="data:image/jpeg;base64,/9j/4AAQSkZJRgABAQAAAQABAAD/2wCEAAkGBxQPEBUPEBEUDxAQFA8PDhUVEA8VGBAQFRQWFhUUFRUaHCggGhoxHBQUITEhJSkrLjAuFx8zODUsNyg5LisBCgoKDg0OGxAQGzAkICUsLCw3MjIsNTAsLTQsLCwsLCw0LCwsLCwsLiwsLCwsLywsLCwsLCwsLCwsLCwsLCwsLP/AABEIAOEA4QMBEQACEQEDEQH/xAAbAAEAAwEBAQEAAAAAAAAAAAAAAwUGBwQCAf/EAEcQAAICAAIHAQsIBwcFAAAAAAABAgMEEQUGEiExQVEiBxMyM2FxgZGhsbIjQlJicnOzwRQ0Q4KDotEXJFSUwsPjFTWS0vD/xAAaAQEAAgMBAAAAAAAAAAAAAAAAAQUCAwQG/8QAMxEBAAIBAgMECAUFAQAAAAAAAAECAwQRITEyBRJBUTNhcaGxwdHwExUigeEjNFJikUL/2gAMAwEAAhEDEQA/AO4gAAAAAAAAAAAAAAAAAAAAAAAAAAAAAAAAAAAAAAAAAAAAAAAAAAAAAAAAAAAAAAAAAAAAAAAAAABmdZtc6sDKVTrnZcoxnFboxab5z3tcHyNeXJ+HSbeTdgxfi5Ipvtuzn9qb/wAGv8z/AMZwfmP+vv8A4Wn5RH+fu/k/tTf+DX+Z/wCMfmP+vv8A4PyiP8/d/J/am/8ABr/M/wDGPzH/AF9/8H5RH+fu/lvNC4/9Jw9eI2djvsIz2c9rZz5Z5LP1Fhjv36xbzVWbH+Hkmm++0vaZtQAAAAPi22MFtTkoRXFyaS9bImYjmmImeEPjCYuu6O3VZC2ObjtQlGSzXFZrmK2i0bxKbUtSdrRsmJYgAAAAAAAAAAAAAAAAAA5D3T/15/dVf6jn1XobOvQf3FfvwljiieoAAHddS/8At+G+6gX+n9FX2PK6z09/auJySWbaSXFt5ZG5zRG6oxuteDp8PFV5rioS74//ABhmzTbUYq87Ommjz35Vn4fFQ43umYaG6qu258nsxhH1yefsOe2vxxy3l1U7Kyz1TEKLG906+XiaKql9Zzsfs2UaLdoWnph107Jxx1Wmfd9VDjdccbd4WJlFPlWo15emKT9pz21WW3/p100OCnKv/eKlvtlY9qyUrJdZScn62aJtM8ZdNYisbVjZbar6xWaPt24dquWSurz3TXVdJLkzdgzzitw5OfVaWueu08/CXa9FaSrxVUb6ZbUJeuL5xkuTXQu6Xreveq8zlxWxWmto4vWZtYAAAAAAAAAAAAAAAAAch7p/68/uqv8AUc+q9DZ16D+4r9+EscUT1AAAua9asXCqNEL5V11xUIqEYReS+tlte03xqcsV7sTwc06PDNpvNd5lV4nFTtedtk7X1nOc/ibNVr2tzndvrStemIj2IjFkAAAAABc6r6xWaPt24dquWSurz3TXVdJLkzfgz2xW9Tm1WlrnrtPPwl2vRWkq8VVG6mW3CXri+cZLk10Lul63r3qvM5cVsVpraOL1mbWAAAAAAAAAAAAAAAAOQ90/9ef3VX+o59V6Gzr0H9xX78JY4onqAD6tqlCTjOLhJcVJNNc96ZMxMTtKK2i0bxyfJCQAAAAAAAABc6r6x2aPt24duqWSurz3TXVdJLkzfgz2xW9Tm1WlrnrtPPwl2vRWkq8VVG6mW3CXri+cZLk10Lul63r3qvM5cVsVpraOL1mbWAAAAAAAAAAAAAAgx2MhRXK62ShXBZyb9y6vlkBxHWrTP6biJX7OwmlCuPPYjnk5eXe/d5Ti1uataTTxlZ9m6e1skZPCPepSnegb7UvVXZ2cViY9rdKmtrwek5r6XRcuPHhb6PR7f1Mn7R81F2h2hvvixTw8Z+ULfW/VpYyHfK0liYLsvh32K+ZJ9ej/ACN+r0sZY3jqj3uXQa2cFu7bpn3ev6uWWQcW4yTjKLcZJrJprc011KKY2naXpomJjeHyQkAAAAAAAAAXWq2sdmj7duHbqll36vPdNdV0kuTN+DPbFb1ObVaWueu08/CXatF6SrxVUbqZbcJetPnGS5NdC7pet696rzOXFbFaa2ji9Zm1gAAAAAAAAAAAixWIjVCVlklCEE5Sk3uSQHHNctaZY6zKOccPB/JQ+k+HfJ+XycvWzl1OpjFG0c3do9HOed56Y9/qZhvmUszMzvL0laxWIrWODcan6sZZYnER7W6VNbXg9JzXXouXHjwt9Fotv6mT9o+ai7R7R33xYp9s/KG5iy0UiWLIZMtrrqt+kp4ihf3iK7cV+2il8a5deHQr9ZpPxI79efxWvZ+u/Cn8O/T8P4cyZSPRAAAAAAAAAABdarax2aPt24duqWSurz3TXVdJLk/QdGDPOK3qc2q0tc9dp5+E/fg7VovSNeKqjdTLbhLh1T5xkuTXQu6Xi8d6rzOXFbFaa2ji9Zk1gAAAAAAAAD4utUIuc2oxinKTbyUYre230A5BrtrY8bPvdeccNB9hcHbJfPkunRfnw5dTqYxRtHN26PRzntvPTH3syTZS2tNp3l6WtYrEVrHBstU9XMssRfHfulVB8uk5Lr0Rb6LRbf1MkeyPmou0e0eeLFPtn5R85bWLLZRposhKWLMUpoyISxWvOqvfNrF4ePbW++CXhrnOK+l1XPjx41et0ne/qU5+MfNc9na7u7Ysk8PCfk54VK+AAAAAAAAAAC61W1js0fbtx7dUsu/V57prquklyfoOjBnnFb1ObVaWueu08/Cfvwdq0XpGvFVRupltwlw6p84yXJroXdLxeO9V5nLitjtNbRxesyawAAAAAAH5OSSbbSSTbbeSSXFtgcl161u/S5OiltYaL3vh3+S5v6i5L09MubUaiMUet2aPSWz2/wBY5z8mLbKW1ptO883paUrSsVrHCGt1X1f4X3ro6oPl0lJe5FvodDyyZI9kfNRdpdpc8WKfbPyj5y2MZFuoksWQlNFkJSxZilNFkJSwkQlz/XrVXY2sZh49jfLEQS8B87Irp1XLjw4VGt0u39Sn7/Vfdna7vbYsk8fCfl9GGKxcgAAAAAAAAABdarax2aPt2o9uqeXfq890l1XSXl9B0YM84p9Tm1WlrnrtPPwn78HatF6RrxVUbqZbcJ8OqfOLXJroXdLxeO9V5nLitjtNbRxesyawAAAAGByvX3XD9IbwuHl8gt1k0/HNcl9T3+bjz6jURij1uvSaS2e3lEc5+TCNlJa02nvW5vTUpWlYrWODT6uaD4X3Ly1wa9UpL3IuNBoOWTJHsj5qLtLtLnixT7Z+UfOWtjIuFAmiyEpYyISmizFKWLISmiyEpYshKaLMUuZ676q/ozeJoj8hJ9uK/YyfT6j9nAptZpe5+unL4PR9n678WPw79Xx/n4sgV60AAAAAAAAAAC91R0/bgr13qMrYWtRspWbdnRwS+f09R0afNbHbhx38HLq9NTNT9XCY8fL+HcK5bSTycc0nk+Kz5Pyl7Dy8xtL6CAAAA5nr/rht7WEw0uxvjfYn4b51xf0er58OHHn1Gorhrx5uvSaS2e3qjnP34ueMo75JvPetPF6bHjrjrFaxtENFoDQ3C61dHXF+yUvyRc6DQcsuSPZHzUXafae2+HFPtn5R85amLLp55LFkJTRZCUsWYpTRZCUsWQlNFkJSxZDJNFmKUjipJxklKMk1JNZpp8U10ImN+EpiZid4cq1z1XeCn32pOWGm+zxbqk/mSfTo/Rx40Wq0s4p3r0/B6bQ62M9e7bqj3+v6sycawAAAAAAAALnV7Vq7HS+TWxWnlO2WeyuqX0n5F6cjfh098vLl5ubUavHgj9XPy++TrWreq9GAj8nHbtaynbLJyfVL6K8i9OZb4dPTFHDn5vP6jV5M8/q5eS8N7lAAAABmJ6hYJtvvUlm28lbaks+iz3IDJ90DV2jBV1Sog4ucpxlnOcs0o5riwbJK3uXoLFwJ4shKWLISmiyEpYsxZJoshKaLISliyEposxSliyEpoSIS/b6Y2wlXZFThNOM4vg0zC1YtG0s6XmsxavOHI9bdXJYG3dnKixvvM+n1JfWXtW/rlQ6nTzht6p+9nqNHq41FePVHP6qE5nYAAAAD9hByajFNt7kks2ya1m07RG8otaKxvadoarQeq2bU8Rv5qtP4n+SLrTdl7fqzf8+qg1fbG/6MH/fp9ZdT0JQo0xSSSWaSSySWb3JHbeIidoVVZm0bzzWJgyAAAAAAAYHut+Jo+8s+ECqre5egsnAniyBNFkMksWYpTQZCUsWQlNFkJSxZCU0WYpSxZCU0WQlLCRCXxj8FDEVSptjtwmsmunRp8muKZrvSLx3bcm3FktjtFqzxhx7WTQM8Dd3ufahLN0zy3Tj+UlzX9Sh1GCcNtvB6nS6quopvHPxhUnO6QAB68Bo+dz7Kyjzk+Ho6nZpdFk1E714R5/fNxavX4tNH6uNvKOf8NnoXQsalml2nxk+L/oj0ODSYtPH6Y4+fi8tqtbl1M/rnh5eH8tFTBI3S5oaTRfio/ve9nJk6nTj6XrMGYAAAAAADBd1vxVH3lnwgU1b3Fmr00WQl9W4iNcXOclCCy2pSaSWbyWbflaIiJnhCd0mGxcLPAnCf2Zxl7iJiY5p3euLMUpYshKaLISlizFKaLISliyEposhKWLIZJoyMRV63YWFuBv24qXe6rLa+sbIQbjJPl/RtGNsFc21Lcpltx6i+CfxKc49/qcWi8yh1Wlvpsncv+0+b1Ok1ePU4/wASn7x5T5P1LPct7NFazaYrWN5lvvetKza07RC30Zodzac16P6l9pOyIr+vP/z6/R53W9tTP6NP/wB+kfOWwwGBUUtxcTtEbQod5md55rStZGEsk0WYpaLRPio/ve9nLl6nTj6XsNbMAAAAAABgu634qj7yz4QKSJZq5JFhKt1rf9zt/hfiwNmH0kMcnTLCV1RfGMX54plxNY8ld37R4rTCXzh4Nk4fZssj7marYaTzg/GyR4rnC6Yvj+1k/Ooy9rWZpnS4p8GUarJHivNFaasnZGE1FqTyzyaa9pzZdLStZtG7dh1d7XisxHFpYsr1imiyEpYshkmiyEpYsxSmjIhKHSsdrD2x+lVavXFmWPrj2sb9MuQYrRLUtx26rT01OPuX/afJq0eryaXJ36fvHn9+Cx0Vofm0atPpMWmrtSOPn4z9+TPVa3Nqrb3nh5eEffm02Gw6ijbMuaHrizFklizFKWLIS0miPEx/e+JnJl6nVj6XsNbMAAAAAABgu634qj7yz4QKNcC0hXPpMCt1pf8Ac7P4X4sDPD6SEX6ZYmkuZVj3UmMsXvpMZYrjQ3jofa/I58/o5bNP6WrZxZTrtle6BjbKVQ6rJ1Nu3PYnOOfgZZ5PfxfE69Hjre0xaGjUXmld4UWC1qxcf27l5JQqfrezn7TttosU+DjjV5IXuD10v+fCufmU4v3v3Gi3Z9PCZZxr7RzhotDazLEWRqdThKW1k1NSW6Llv3LocubRzjrNt2/DrYyXim3NpIs4nc+ca/krPsT+Fk06o9qL9Msd3tMsHCnrSREpTRZiySxZCUkWYpSxZCWm0P4mP73xM48vU68fS9prZgAAAAAAMF3W/FUfeWfCBRrgWkK5+gVms7/uln8L8WBsw9cMb9MsXSXEq17qTGWL30mMsVvofx0PtI58/o5bMHpathFlQumQ7pL7NHnu/wBs7tB1y5tX0Mlhy0lWyscOYSxlpdVP1qv+J+HM5NX6K37fGG7Senr+/wAJdCiylXj8xj+Sn9ifuZNOqPai/TLJosHCkizFkkiyEpYshKWLMWSSLIS1GhfEx/e+JnFl6nVi6XuNbYAAAAAAAwXdb8VR95Z8IFGuBaQrn6BV6z/qln8P8SBsw9cMb9MsZSXEq17qTGWL30mMsVtonxsPtI0Z/Ry2YPSVa2LKhcsl3Rn2aPPd/tnboOuXPquhlMOWkq2VjhzCWMtJqt+tV/xPw5HJq/RW/b4w26T01f3+Et/FlMvH5i38lP7E/cyadUFumWWO9wvqLISliyEpIsxSliyGSSLIS0ureIjbhozg9qOdiT5PKck8vJmjgyTE23h2Y4mK8VoYMwAAAAAAGC7rfiqPvLPhAo1wLSFc/QKvWb9Us/h/iRNmHrhjfpljKS4lWvdSYyxe+kxlitdF+Nh50aM/o5bMHpKtVFlSuFVrJoR41QSsVbr2+MW9ra2fLu8H2m7T5vwrb7bteXH367bqB6oYiHg97sXkm0/VJL3ndGuxzz3hx20mTw2fn/SL6/Cpn6I7XtjmbIz47crQ02wZI51lbatJrFVprJ/Kbmsv2cjTquOGdvV8YTpY2z139fwlu4sp12Yp/Jz+zL3MmnVCLdMsydzifoH3FkMksWYpSKWW97kt78iIlMMxpjS8sRL9Hw6coyez2U9q19Evo+/zHFly97hHJ148e3GXT9UdGTwmDrosy247cpZPNJym5ZZ88s8jQ3LgAAAAAAADBd1vxVH3lnwgUaLSFc/QKvWb9Us/h/iRNmHrhjfpljKS4lWvdSYyxe+kxlitdGeMj5zRm6JZ4PSVaeLKpcpYsxSmiyEpYshKWLISmiyEmIfycvsy9wr1Qi3TLOnc4wD6iyEvvbSWbeSW9t8kYzwZRxZvSOkZ4uaw+HjKSk9mKXG1/lHn7X5OHLm73COTsxYu7xnm6LqdqnHAx75ZlPEyXalyrT+bD83zNDc04AAAAAAAADM69av2Y+uuNMoKVcpSam5LaTWWSaTA5zitA43CeFTaornD5SOXV7OaS85lFpjlKJrE84eWnTM1uklPryf9PYba6i0c2qcFZ5PzS2kI34edaTjOWxlnllunFvf5kzpw6qkWibcGm+C23Bm40Sjxi/f7i7pnxZOm0Sqr4clOqHqpM5aXvpMZYrTRvjI+c0ZuiWeD0lWkgyrXCWLMUposhKWLISmiyEpYyMUv3EPsS+zL3E16oLdMqA7XGAfk5qKcpPJLe2+SImYiN5TETM7Qz2JxNmNtjh6IuSk8oxXGbXzpdEuO/hxZXZs034Ryd2LFFOM83TtUtVoYCG08rMRNfKT6L6EOkfa/UlpbmhAAAAAAAAAAAADwaQ0Lh8R46iux/ScVteiS3r1gZjSPc3onvosnQ+SfykV6HlL+YDM6Q7n2Lq317GIj9SWzL0xll7GwM1jcDZS8rqp1Ph24Sjn5m1v9Bvx6rNTptPxab6fFfnVHCeR2U7Tt/wC67+xx37NrPROyx0fioqcW3s7+f9TotrcV6TG+0+tzV0WWl4nbePU0lViks4tSXVNM5d9+Tt5J4sgTRZCUsWQlNFmLJLFkD6ufYl9mXuJr1QW5Sozscj5ttUIuUnsxW9si1orG8piJmdoZ+U7cfcqKIt5vsx8i4zm+S93nK7Lmm8+p348UUj1uparatV4CvJdu6aXfbMuP1Y9I+Q0tq9AAAAAAAAAAAAAAAAAPmytSWzJKSfFNJp+gCg0hqXg797pVUnzqbh/Kuz60BmdI9zOSzeHxCfSNscv54/8AqBmsbqtjMM83TNpfOqe38O9elIRO3ImN3ko0zdB5OW1luakt68/BmyMtoa5xVlZYbWVftK2vLFp+x5GyM/nDCcPlK2wul6Z8LEn0l2X7TZGSs+LCaWhZwkShLFkJfVr7Evsy9xNeqEW5SpL7o1xc5PKK4/0XlOm1orG8uetZtO0KCuF2kr1TTHdxS5QjznN//dF5a7Llm8+p348cUh1fVrV6vAVbEO1ZLJ22Nb5v8o9F+e81Ni4AAAAAAAAAAAAAAAAAAAAAAAePH6KpxCyuphb5ZQTa8z4r0AZnSHc5w1m+qVlD5JPbj6pb/wCYDMaR7neKrzdThiFySexJ+iW7+YCguw+Jwb7cbcP51KMW/P4LJiZjkiYieb14XWi6HhbNq8qyfrW72GcZbMJxwtatbK5RanCcG0+GUlnl13P2GyuaN95YWxTtwVWEw12k71XWskt747NUPpSfX38jXkyTed5bMeOKRwdZ1f0HVgau9VLNvJ2zfhWS6vydFyNbNaAAAAAAAAAAAAAAAAAAAAAAAAAAAA/JRTWTWafFPmBR6Q1Qwd+blRGEn86vOt59ezufpTAzWO7mSbzoxLis+FkFJpc3tRa9WXpA2WhND1YKpU0xyXGcn4VkucpPmwLAAAAAAAAAAAAAAAAAAAAAAAAAAAAAAAAAAAAAAAAAAAAAAAAAAAAAAAAAAAAAAAAAAAAAAAAAAAAAAAAAAAAAAAAAAAAAAAAAAAAAAAAAAAAAAAAAD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199" y="2590800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D8EF4-15F2-45E7-AF88-A4EBC972BCF0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1083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Absolute and Relative paths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386840"/>
            <a:ext cx="4114800" cy="470916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The starting “/” in the directory argument explicitly spells out a pathname – specifying an absolute or full path</a:t>
            </a:r>
          </a:p>
          <a:p>
            <a:pPr marL="0" indent="0">
              <a:buNone/>
            </a:pPr>
            <a:endParaRPr lang="en-US" sz="1600" dirty="0"/>
          </a:p>
          <a:p>
            <a:r>
              <a:rPr lang="en-US" dirty="0"/>
              <a:t>No leading “/” means you are specifying a path that is relative to the current working directory.</a:t>
            </a:r>
          </a:p>
          <a:p>
            <a:endParaRPr lang="en-US" sz="1700" dirty="0"/>
          </a:p>
          <a:p>
            <a:r>
              <a:rPr lang="en-US" dirty="0"/>
              <a:t>“cd /</a:t>
            </a:r>
            <a:r>
              <a:rPr lang="en-US" dirty="0" err="1"/>
              <a:t>tmp</a:t>
            </a:r>
            <a:r>
              <a:rPr lang="en-US" dirty="0"/>
              <a:t>” is different from “cd </a:t>
            </a:r>
            <a:r>
              <a:rPr lang="en-US" dirty="0" err="1"/>
              <a:t>tmp</a:t>
            </a:r>
            <a:r>
              <a:rPr lang="en-US" dirty="0"/>
              <a:t>”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54296" y="1386840"/>
            <a:ext cx="3880104" cy="470916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1800" dirty="0">
                <a:latin typeface="Courier New" pitchFamily="49" charset="0"/>
                <a:cs typeface="Courier New" pitchFamily="49" charset="0"/>
              </a:rPr>
              <a:t>$ cd  /home/username</a:t>
            </a:r>
          </a:p>
          <a:p>
            <a:pPr marL="0" indent="0">
              <a:buNone/>
            </a:pPr>
            <a:endParaRPr lang="en-US" sz="18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1800" dirty="0">
                <a:latin typeface="Courier New" pitchFamily="49" charset="0"/>
                <a:cs typeface="Courier New" pitchFamily="49" charset="0"/>
              </a:rPr>
              <a:t># Absolute path:</a:t>
            </a:r>
          </a:p>
          <a:p>
            <a:pPr marL="0" indent="0">
              <a:buNone/>
            </a:pPr>
            <a:r>
              <a:rPr lang="en-US" sz="1800" dirty="0">
                <a:latin typeface="Courier New" pitchFamily="49" charset="0"/>
                <a:cs typeface="Courier New" pitchFamily="49" charset="0"/>
              </a:rPr>
              <a:t>$ cd  /home/username/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tmp</a:t>
            </a:r>
            <a:endParaRPr lang="en-US" sz="18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endParaRPr lang="en-US" sz="18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1800" dirty="0">
                <a:latin typeface="Courier New" pitchFamily="49" charset="0"/>
                <a:cs typeface="Courier New" pitchFamily="49" charset="0"/>
              </a:rPr>
              <a:t># Relative path:</a:t>
            </a:r>
          </a:p>
          <a:p>
            <a:pPr marL="0" indent="0">
              <a:buNone/>
            </a:pPr>
            <a:r>
              <a:rPr lang="en-US" sz="1800" dirty="0">
                <a:latin typeface="Courier New" pitchFamily="49" charset="0"/>
                <a:cs typeface="Courier New" pitchFamily="49" charset="0"/>
              </a:rPr>
              <a:t>$ cd  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tmp</a:t>
            </a:r>
            <a:endParaRPr lang="en-US" sz="18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>
                <a:latin typeface="Courier New" pitchFamily="49" charset="0"/>
                <a:cs typeface="Courier New" pitchFamily="49" charset="0"/>
              </a:rPr>
              <a:t># Using ~</a:t>
            </a:r>
          </a:p>
          <a:p>
            <a:pPr marL="0" indent="0">
              <a:buNone/>
            </a:pPr>
            <a:endParaRPr lang="en-US" sz="18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1800" dirty="0">
                <a:latin typeface="Courier New" pitchFamily="49" charset="0"/>
                <a:cs typeface="Courier New" pitchFamily="49" charset="0"/>
              </a:rPr>
              <a:t>These do the same:</a:t>
            </a:r>
            <a:endParaRPr lang="en-US" sz="1800" dirty="0"/>
          </a:p>
          <a:p>
            <a:pPr marL="0" indent="0">
              <a:buNone/>
            </a:pPr>
            <a:r>
              <a:rPr lang="en-US" sz="1800" dirty="0">
                <a:latin typeface="Courier New" pitchFamily="49" charset="0"/>
                <a:cs typeface="Courier New" pitchFamily="49" charset="0"/>
              </a:rPr>
              <a:t>$ cd  ~/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tmp</a:t>
            </a:r>
            <a:endParaRPr lang="en-US" sz="18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1800" dirty="0">
                <a:latin typeface="Courier New" pitchFamily="49" charset="0"/>
                <a:cs typeface="Courier New" pitchFamily="49" charset="0"/>
              </a:rPr>
              <a:t>$ cd  /home/username/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tmp</a:t>
            </a:r>
            <a:endParaRPr lang="en-US" sz="18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EE6D2-7D61-4E14-8FE0-8F9CFAD2C6C5}" type="datetime1">
              <a:rPr lang="en-US" smtClean="0"/>
              <a:t>10/17/2018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D8EF4-15F2-45E7-AF88-A4EBC972BCF0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53680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381000"/>
            <a:ext cx="8153400" cy="762000"/>
          </a:xfrm>
        </p:spPr>
        <p:txBody>
          <a:bodyPr>
            <a:normAutofit/>
          </a:bodyPr>
          <a:lstStyle/>
          <a:p>
            <a:r>
              <a:rPr lang="en-US" dirty="0"/>
              <a:t>Help!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029200"/>
          </a:xfrm>
        </p:spPr>
        <p:txBody>
          <a:bodyPr>
            <a:normAutofit/>
          </a:bodyPr>
          <a:lstStyle/>
          <a:p>
            <a:r>
              <a:rPr lang="en-US" sz="2000" dirty="0"/>
              <a:t>Many commands provide a ‘--help’ option which will display information on the various options and there means.  For example:</a:t>
            </a:r>
          </a:p>
          <a:p>
            <a:pPr marL="0" indent="0">
              <a:buNone/>
            </a:pPr>
            <a:r>
              <a:rPr lang="en-US" sz="2400" dirty="0"/>
              <a:t>$ ls --help</a:t>
            </a:r>
          </a:p>
          <a:p>
            <a:r>
              <a:rPr lang="en-US" sz="2000" dirty="0"/>
              <a:t>There is also the “man” command, which will provide a manual listing on the use of standard Linux commands such as ls one page at a time</a:t>
            </a:r>
          </a:p>
          <a:p>
            <a:pPr marL="0" indent="0">
              <a:buNone/>
            </a:pPr>
            <a:r>
              <a:rPr lang="en-US" sz="2400" dirty="0"/>
              <a:t>$ man ls</a:t>
            </a:r>
          </a:p>
          <a:p>
            <a:r>
              <a:rPr lang="en-US" sz="2000" dirty="0"/>
              <a:t>One can scroll forward or back one line at a time using the up &amp; down arrow keys and scroll forward or back one page at a time by hitting the ‘f’ or ‘b’ keys, respectively.  </a:t>
            </a:r>
          </a:p>
          <a:p>
            <a:r>
              <a:rPr lang="en-US" sz="2000" dirty="0"/>
              <a:t>Exit out of a man page by typing ‘q’</a:t>
            </a:r>
          </a:p>
          <a:p>
            <a:r>
              <a:rPr lang="en-US" sz="2000" dirty="0"/>
              <a:t>Try both of the above commands</a:t>
            </a:r>
          </a:p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8F8A8-E0AA-40BC-B31F-B17F94D220E9}" type="datetime1">
              <a:rPr lang="en-US" smtClean="0"/>
              <a:t>10/17/2018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D8EF4-15F2-45E7-AF88-A4EBC972BCF0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3" name="AutoShape 2" descr="Image result for cattle roundup">
            <a:extLst>
              <a:ext uri="{FF2B5EF4-FFF2-40B4-BE49-F238E27FC236}">
                <a16:creationId xmlns:a16="http://schemas.microsoft.com/office/drawing/2014/main" id="{4C91724B-3B01-491F-8E46-0FBB2571657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4" descr="Image result for cattle roundup">
            <a:extLst>
              <a:ext uri="{FF2B5EF4-FFF2-40B4-BE49-F238E27FC236}">
                <a16:creationId xmlns:a16="http://schemas.microsoft.com/office/drawing/2014/main" id="{934C8CD7-77CE-494D-AC26-4EDF68D11AA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44568" y="492127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71977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Users and Groups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5181600" cy="5029200"/>
          </a:xfrm>
        </p:spPr>
        <p:txBody>
          <a:bodyPr>
            <a:normAutofit/>
          </a:bodyPr>
          <a:lstStyle/>
          <a:p>
            <a:r>
              <a:rPr lang="en-US" dirty="0"/>
              <a:t>Users are associated with a unique user identification (UID) number that the system uses internally</a:t>
            </a:r>
          </a:p>
          <a:p>
            <a:r>
              <a:rPr lang="en-US" dirty="0"/>
              <a:t>Users can be real people</a:t>
            </a:r>
          </a:p>
          <a:p>
            <a:r>
              <a:rPr lang="en-US" dirty="0"/>
              <a:t>Users can be system entities</a:t>
            </a:r>
          </a:p>
          <a:p>
            <a:r>
              <a:rPr lang="en-US" dirty="0"/>
              <a:t>Users can be herded via groups</a:t>
            </a:r>
          </a:p>
          <a:p>
            <a:r>
              <a:rPr lang="en-US" dirty="0"/>
              <a:t>Groups also are associated with a unique group identification (GID) number by the system</a:t>
            </a:r>
          </a:p>
          <a:p>
            <a:r>
              <a:rPr lang="en-US" dirty="0"/>
              <a:t>Groups allow multiple users to access/share the same files</a:t>
            </a:r>
          </a:p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8F8A8-E0AA-40BC-B31F-B17F94D220E9}" type="datetime1">
              <a:rPr lang="en-US" smtClean="0"/>
              <a:t>10/17/2018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D8EF4-15F2-45E7-AF88-A4EBC972BCF0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3" name="AutoShape 2" descr="Image result for cattle roundup">
            <a:extLst>
              <a:ext uri="{FF2B5EF4-FFF2-40B4-BE49-F238E27FC236}">
                <a16:creationId xmlns:a16="http://schemas.microsoft.com/office/drawing/2014/main" id="{4C91724B-3B01-491F-8E46-0FBB2571657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4" descr="Image result for cattle roundup">
            <a:extLst>
              <a:ext uri="{FF2B5EF4-FFF2-40B4-BE49-F238E27FC236}">
                <a16:creationId xmlns:a16="http://schemas.microsoft.com/office/drawing/2014/main" id="{934C8CD7-77CE-494D-AC26-4EDF68D11AA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44568" y="492127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F74EA2E-E9E7-4B37-A064-16C23F7396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2595561"/>
            <a:ext cx="3012281" cy="197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27006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Ownership &amp; Permissions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CFE59-8839-4DF1-AA3D-F43636B4B4C1}" type="datetime1">
              <a:rPr lang="en-US" smtClean="0"/>
              <a:t>10/17/2018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0292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Linux systems are multi-user environments that allow users to create files, run programs and share data.  </a:t>
            </a:r>
          </a:p>
          <a:p>
            <a:r>
              <a:rPr lang="en-US" dirty="0"/>
              <a:t>Files and directories have two types of ownership – the user and group.  A Linux group consists of one or more users.</a:t>
            </a:r>
          </a:p>
          <a:p>
            <a:endParaRPr lang="en-US" dirty="0"/>
          </a:p>
          <a:p>
            <a:r>
              <a:rPr lang="en-US" dirty="0"/>
              <a:t>Files and directories have three types of access permissions:</a:t>
            </a:r>
          </a:p>
          <a:p>
            <a:pPr marL="0" indent="0">
              <a:buNone/>
            </a:pPr>
            <a:r>
              <a:rPr lang="en-US" dirty="0"/>
              <a:t>read permission (r)</a:t>
            </a:r>
          </a:p>
          <a:p>
            <a:pPr marL="0" indent="0">
              <a:buNone/>
            </a:pPr>
            <a:r>
              <a:rPr lang="en-US" dirty="0"/>
              <a:t>write permission (w)</a:t>
            </a:r>
          </a:p>
          <a:p>
            <a:pPr marL="0" indent="0">
              <a:buNone/>
            </a:pPr>
            <a:r>
              <a:rPr lang="en-US" dirty="0"/>
              <a:t>execute permission (x)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Every file and directory has permissions for three levels or entities of permissions:</a:t>
            </a:r>
          </a:p>
          <a:p>
            <a:pPr marL="0" indent="0">
              <a:buNone/>
            </a:pPr>
            <a:r>
              <a:rPr lang="en-US" dirty="0"/>
              <a:t>a) user or owner (denoted by u)</a:t>
            </a:r>
          </a:p>
          <a:p>
            <a:pPr marL="0" indent="0">
              <a:buNone/>
            </a:pPr>
            <a:r>
              <a:rPr lang="en-US" dirty="0"/>
              <a:t>b) group (one or more users – denoted by g)</a:t>
            </a:r>
          </a:p>
          <a:p>
            <a:pPr marL="0" indent="0">
              <a:buNone/>
            </a:pPr>
            <a:r>
              <a:rPr lang="en-US" dirty="0"/>
              <a:t>c) others or world (denoted by o)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D8EF4-15F2-45E7-AF88-A4EBC972BCF0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16796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Permissions triplets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02347"/>
            <a:ext cx="8229600" cy="5167702"/>
          </a:xfrm>
        </p:spPr>
        <p:txBody>
          <a:bodyPr>
            <a:normAutofit/>
          </a:bodyPr>
          <a:lstStyle/>
          <a:p>
            <a:pPr marL="274320" lvl="1" indent="0">
              <a:buNone/>
            </a:pPr>
            <a:r>
              <a:rPr lang="en-US" sz="2400" dirty="0"/>
              <a:t>Each triplet indicates the access permissions for that level – in the example below, the user/owner has read, write &amp; execute permission, other group members only have read and execute permissions and all others have no access permissions. </a:t>
            </a:r>
          </a:p>
        </p:txBody>
      </p:sp>
      <p:sp>
        <p:nvSpPr>
          <p:cNvPr id="5" name="TextBox 4"/>
          <p:cNvSpPr txBox="1"/>
          <p:nvPr/>
        </p:nvSpPr>
        <p:spPr>
          <a:xfrm rot="3600000">
            <a:off x="511521" y="4913916"/>
            <a:ext cx="1752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</a:rPr>
              <a:t>File type</a:t>
            </a:r>
          </a:p>
        </p:txBody>
      </p:sp>
      <p:sp>
        <p:nvSpPr>
          <p:cNvPr id="6" name="TextBox 5"/>
          <p:cNvSpPr txBox="1"/>
          <p:nvPr/>
        </p:nvSpPr>
        <p:spPr>
          <a:xfrm rot="3600000">
            <a:off x="1765408" y="4748726"/>
            <a:ext cx="1794225" cy="1110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</a:rPr>
              <a:t>Owner attributes</a:t>
            </a:r>
          </a:p>
        </p:txBody>
      </p:sp>
      <p:sp>
        <p:nvSpPr>
          <p:cNvPr id="8" name="TextBox 7"/>
          <p:cNvSpPr txBox="1"/>
          <p:nvPr/>
        </p:nvSpPr>
        <p:spPr>
          <a:xfrm rot="3600000">
            <a:off x="3592376" y="4785912"/>
            <a:ext cx="1867142" cy="1088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</a:rPr>
              <a:t>Group</a:t>
            </a:r>
          </a:p>
          <a:p>
            <a:r>
              <a:rPr lang="en-US" sz="3200" dirty="0">
                <a:solidFill>
                  <a:prstClr val="black"/>
                </a:solidFill>
              </a:rPr>
              <a:t>attributes</a:t>
            </a:r>
          </a:p>
        </p:txBody>
      </p:sp>
      <p:sp>
        <p:nvSpPr>
          <p:cNvPr id="11" name="TextBox 10"/>
          <p:cNvSpPr txBox="1"/>
          <p:nvPr/>
        </p:nvSpPr>
        <p:spPr>
          <a:xfrm rot="3600000">
            <a:off x="5420925" y="4840915"/>
            <a:ext cx="187719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</a:rPr>
              <a:t>World</a:t>
            </a:r>
          </a:p>
          <a:p>
            <a:r>
              <a:rPr lang="en-US" sz="3200" dirty="0">
                <a:solidFill>
                  <a:prstClr val="black"/>
                </a:solidFill>
              </a:rPr>
              <a:t>attributes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52979" y="2781492"/>
            <a:ext cx="706336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-</a:t>
            </a:r>
            <a:r>
              <a:rPr lang="en-US" sz="8000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rwxr</a:t>
            </a:r>
            <a:r>
              <a:rPr lang="en-US" sz="8000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-x---.</a:t>
            </a:r>
          </a:p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Right Brace 6"/>
          <p:cNvSpPr/>
          <p:nvPr/>
        </p:nvSpPr>
        <p:spPr>
          <a:xfrm rot="5400000">
            <a:off x="2084870" y="3169822"/>
            <a:ext cx="501372" cy="1769970"/>
          </a:xfrm>
          <a:prstGeom prst="rightBrace">
            <a:avLst/>
          </a:prstGeom>
          <a:ln w="349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Right Brace 8"/>
          <p:cNvSpPr/>
          <p:nvPr/>
        </p:nvSpPr>
        <p:spPr>
          <a:xfrm rot="5400000">
            <a:off x="3913670" y="3169822"/>
            <a:ext cx="501372" cy="1769970"/>
          </a:xfrm>
          <a:prstGeom prst="rightBrace">
            <a:avLst/>
          </a:prstGeom>
          <a:ln w="349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Right Brace 9"/>
          <p:cNvSpPr/>
          <p:nvPr/>
        </p:nvSpPr>
        <p:spPr>
          <a:xfrm rot="5400000">
            <a:off x="5737057" y="3169822"/>
            <a:ext cx="501372" cy="1769970"/>
          </a:xfrm>
          <a:prstGeom prst="rightBrace">
            <a:avLst/>
          </a:prstGeom>
          <a:ln w="349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1010741" y="3804121"/>
            <a:ext cx="0" cy="457438"/>
          </a:xfrm>
          <a:prstGeom prst="straightConnector1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7106741" y="3804121"/>
            <a:ext cx="0" cy="457438"/>
          </a:xfrm>
          <a:prstGeom prst="straightConnector1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 rot="3600000">
            <a:off x="6746834" y="4834658"/>
            <a:ext cx="1605135" cy="598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prstClr val="black"/>
                </a:solidFill>
              </a:rPr>
              <a:t>SELinux</a:t>
            </a:r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58B4-C8A3-44AC-82A1-9D30E4FB900A}" type="datetime1">
              <a:rPr lang="en-US" smtClean="0">
                <a:solidFill>
                  <a:srgbClr val="212745"/>
                </a:solidFill>
              </a:rPr>
              <a:t>10/17/2018</a:t>
            </a:fld>
            <a:endParaRPr lang="en-US">
              <a:solidFill>
                <a:srgbClr val="212745"/>
              </a:solidFill>
            </a:endParaRP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D8EF4-15F2-45E7-AF88-A4EBC972BCF0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73299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Long List Output Explained (a little)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199" y="1219200"/>
            <a:ext cx="8464123" cy="4937760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From left to right: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400" dirty="0"/>
              <a:t>Unix permissions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400" dirty="0"/>
              <a:t>Hard links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400" dirty="0"/>
              <a:t>Owner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400" dirty="0"/>
              <a:t>Group ownership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400" dirty="0"/>
              <a:t>File size in bytes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400" dirty="0"/>
              <a:t>Modification date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400" dirty="0"/>
              <a:t>Name of file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Special Directories: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400" dirty="0">
                <a:latin typeface="Courier New" pitchFamily="49" charset="0"/>
                <a:cs typeface="Courier New" pitchFamily="49" charset="0"/>
              </a:rPr>
              <a:t>.		</a:t>
            </a:r>
            <a:r>
              <a:rPr lang="en-US" sz="2400" dirty="0">
                <a:cs typeface="Courier New" pitchFamily="49" charset="0"/>
              </a:rPr>
              <a:t>is the current working directory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400" dirty="0">
                <a:latin typeface="Courier New" pitchFamily="49" charset="0"/>
                <a:cs typeface="Courier New" pitchFamily="49" charset="0"/>
              </a:rPr>
              <a:t>..		</a:t>
            </a:r>
            <a:r>
              <a:rPr lang="en-US" sz="2400" dirty="0">
                <a:cs typeface="Courier New" pitchFamily="49" charset="0"/>
              </a:rPr>
              <a:t>is the “parent” directory, one level “back”</a:t>
            </a:r>
            <a:endParaRPr lang="en-US" sz="2400" dirty="0">
              <a:latin typeface="Courier New" pitchFamily="49" charset="0"/>
              <a:cs typeface="Courier New" pitchFamily="49" charset="0"/>
            </a:endParaRP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341422" y="1342390"/>
            <a:ext cx="5570756" cy="378565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1000" dirty="0">
                <a:latin typeface="Courier New" pitchFamily="49" charset="0"/>
                <a:cs typeface="Courier New" pitchFamily="49" charset="0"/>
              </a:rPr>
              <a:t>$ ls -la</a:t>
            </a:r>
          </a:p>
          <a:p>
            <a:r>
              <a:rPr lang="nl-NL" sz="1000" dirty="0">
                <a:latin typeface="Courier New" pitchFamily="49" charset="0"/>
                <a:cs typeface="Courier New" pitchFamily="49" charset="0"/>
              </a:rPr>
              <a:t>drwxrwx---  104 mark      staff   110592 Aug 17 13:02 .</a:t>
            </a:r>
          </a:p>
          <a:p>
            <a:r>
              <a:rPr lang="nl-NL" sz="1000" dirty="0">
                <a:latin typeface="Courier New" pitchFamily="49" charset="0"/>
                <a:cs typeface="Courier New" pitchFamily="49" charset="0"/>
              </a:rPr>
              <a:t>drwxr-xr-x 2510 root      root    196608 Aug 17 12:58 ..</a:t>
            </a:r>
          </a:p>
          <a:p>
            <a:r>
              <a:rPr lang="en-US" sz="1000" dirty="0">
                <a:latin typeface="Courier New" pitchFamily="49" charset="0"/>
                <a:cs typeface="Courier New" pitchFamily="49" charset="0"/>
              </a:rPr>
              <a:t>-</a:t>
            </a:r>
            <a:r>
              <a:rPr lang="en-US" sz="1000" dirty="0" err="1">
                <a:latin typeface="Courier New" pitchFamily="49" charset="0"/>
                <a:cs typeface="Courier New" pitchFamily="49" charset="0"/>
              </a:rPr>
              <a:t>rw</a:t>
            </a:r>
            <a:r>
              <a:rPr lang="en-US" sz="1000" dirty="0">
                <a:latin typeface="Courier New" pitchFamily="49" charset="0"/>
                <a:cs typeface="Courier New" pitchFamily="49" charset="0"/>
              </a:rPr>
              <a:t>-r--r--    1 mark      </a:t>
            </a:r>
            <a:r>
              <a:rPr lang="en-US" sz="1000" dirty="0" err="1">
                <a:latin typeface="Courier New" pitchFamily="49" charset="0"/>
                <a:cs typeface="Courier New" pitchFamily="49" charset="0"/>
              </a:rPr>
              <a:t>mark</a:t>
            </a:r>
            <a:r>
              <a:rPr lang="en-US" sz="1000" dirty="0">
                <a:latin typeface="Courier New" pitchFamily="49" charset="0"/>
                <a:cs typeface="Courier New" pitchFamily="49" charset="0"/>
              </a:rPr>
              <a:t>      1051 May  8  2016 ad-week</a:t>
            </a:r>
          </a:p>
          <a:p>
            <a:r>
              <a:rPr lang="en-US" sz="1000" dirty="0">
                <a:latin typeface="Courier New" pitchFamily="49" charset="0"/>
                <a:cs typeface="Courier New" pitchFamily="49" charset="0"/>
              </a:rPr>
              <a:t>-</a:t>
            </a:r>
            <a:r>
              <a:rPr lang="en-US" sz="1000" dirty="0" err="1">
                <a:latin typeface="Courier New" pitchFamily="49" charset="0"/>
                <a:cs typeface="Courier New" pitchFamily="49" charset="0"/>
              </a:rPr>
              <a:t>rwxr</a:t>
            </a:r>
            <a:r>
              <a:rPr lang="en-US" sz="1000" dirty="0">
                <a:latin typeface="Courier New" pitchFamily="49" charset="0"/>
                <a:cs typeface="Courier New" pitchFamily="49" charset="0"/>
              </a:rPr>
              <a:t>--r--    1 mark      staff      239 May 11  2013 alias.pl</a:t>
            </a:r>
          </a:p>
          <a:p>
            <a:r>
              <a:rPr lang="en-US" sz="1000" dirty="0">
                <a:latin typeface="Courier New" pitchFamily="49" charset="0"/>
                <a:cs typeface="Courier New" pitchFamily="49" charset="0"/>
              </a:rPr>
              <a:t>-</a:t>
            </a:r>
            <a:r>
              <a:rPr lang="en-US" sz="1000" dirty="0" err="1">
                <a:latin typeface="Courier New" pitchFamily="49" charset="0"/>
                <a:cs typeface="Courier New" pitchFamily="49" charset="0"/>
              </a:rPr>
              <a:t>rw</a:t>
            </a:r>
            <a:r>
              <a:rPr lang="en-US" sz="1000" dirty="0">
                <a:latin typeface="Courier New" pitchFamily="49" charset="0"/>
                <a:cs typeface="Courier New" pitchFamily="49" charset="0"/>
              </a:rPr>
              <a:t>-r-----    1 mark      staff     1185 Jun 22  2014 bp.txt</a:t>
            </a:r>
          </a:p>
          <a:p>
            <a:r>
              <a:rPr lang="nl-NL" sz="1000" dirty="0">
                <a:latin typeface="Courier New" pitchFamily="49" charset="0"/>
                <a:cs typeface="Courier New" pitchFamily="49" charset="0"/>
              </a:rPr>
              <a:t>-rwxr-xr-x    1 root      root     27320 Mar 29  2015 getpass.awk</a:t>
            </a:r>
          </a:p>
          <a:p>
            <a:r>
              <a:rPr lang="pt-BR" sz="1000" dirty="0">
                <a:latin typeface="Courier New" pitchFamily="49" charset="0"/>
                <a:cs typeface="Courier New" pitchFamily="49" charset="0"/>
              </a:rPr>
              <a:t>-rw-rw-r--    1 david     staff    20529 Aug  7  2017 httpd.conf</a:t>
            </a:r>
            <a:endParaRPr lang="en-US" sz="1000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1000" dirty="0">
                <a:latin typeface="Courier New" pitchFamily="49" charset="0"/>
                <a:cs typeface="Courier New" pitchFamily="49" charset="0"/>
              </a:rPr>
              <a:t>-</a:t>
            </a:r>
            <a:r>
              <a:rPr lang="en-US" sz="1000" dirty="0" err="1">
                <a:latin typeface="Courier New" pitchFamily="49" charset="0"/>
                <a:cs typeface="Courier New" pitchFamily="49" charset="0"/>
              </a:rPr>
              <a:t>rwxr</a:t>
            </a:r>
            <a:r>
              <a:rPr lang="en-US" sz="1000" dirty="0">
                <a:latin typeface="Courier New" pitchFamily="49" charset="0"/>
                <a:cs typeface="Courier New" pitchFamily="49" charset="0"/>
              </a:rPr>
              <a:t>--r--    1 root      staff   136236 Sep 10  2017 </a:t>
            </a:r>
            <a:r>
              <a:rPr lang="en-US" sz="1000" dirty="0" err="1">
                <a:latin typeface="Courier New" pitchFamily="49" charset="0"/>
                <a:cs typeface="Courier New" pitchFamily="49" charset="0"/>
              </a:rPr>
              <a:t>memcon</a:t>
            </a:r>
            <a:endParaRPr lang="en-US" sz="1000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1000" dirty="0" err="1">
                <a:latin typeface="Courier New" pitchFamily="49" charset="0"/>
                <a:cs typeface="Courier New" pitchFamily="49" charset="0"/>
              </a:rPr>
              <a:t>drwxr</a:t>
            </a:r>
            <a:r>
              <a:rPr lang="en-US" sz="1000" dirty="0">
                <a:latin typeface="Courier New" pitchFamily="49" charset="0"/>
                <a:cs typeface="Courier New" pitchFamily="49" charset="0"/>
              </a:rPr>
              <a:t>-x---    2 mark      staff     4096 Jun 24  2017 </a:t>
            </a:r>
            <a:r>
              <a:rPr lang="en-US" sz="1000" dirty="0" err="1">
                <a:latin typeface="Courier New" pitchFamily="49" charset="0"/>
                <a:cs typeface="Courier New" pitchFamily="49" charset="0"/>
              </a:rPr>
              <a:t>misc</a:t>
            </a:r>
            <a:endParaRPr lang="en-US" sz="1000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1000" dirty="0" err="1">
                <a:latin typeface="Courier New" pitchFamily="49" charset="0"/>
                <a:cs typeface="Courier New" pitchFamily="49" charset="0"/>
              </a:rPr>
              <a:t>drwx</a:t>
            </a:r>
            <a:r>
              <a:rPr lang="en-US" sz="1000" dirty="0">
                <a:latin typeface="Courier New" pitchFamily="49" charset="0"/>
                <a:cs typeface="Courier New" pitchFamily="49" charset="0"/>
              </a:rPr>
              <a:t>------    3 mark      staff     4096 Jun 24  2017 test</a:t>
            </a:r>
          </a:p>
          <a:p>
            <a:r>
              <a:rPr lang="en-US" sz="1000" dirty="0">
                <a:latin typeface="Courier New" pitchFamily="49" charset="0"/>
                <a:cs typeface="Courier New" pitchFamily="49" charset="0"/>
              </a:rPr>
              <a:t>-</a:t>
            </a:r>
            <a:r>
              <a:rPr lang="en-US" sz="1000" dirty="0" err="1">
                <a:latin typeface="Courier New" pitchFamily="49" charset="0"/>
                <a:cs typeface="Courier New" pitchFamily="49" charset="0"/>
              </a:rPr>
              <a:t>rwx</a:t>
            </a:r>
            <a:r>
              <a:rPr lang="en-US" sz="1000" dirty="0">
                <a:latin typeface="Courier New" pitchFamily="49" charset="0"/>
                <a:cs typeface="Courier New" pitchFamily="49" charset="0"/>
              </a:rPr>
              <a:t>------    1 mark      staff      493 Feb 10  2016 unlock</a:t>
            </a:r>
          </a:p>
          <a:p>
            <a:r>
              <a:rPr lang="en-US" sz="1000" dirty="0">
                <a:latin typeface="Courier New" pitchFamily="49" charset="0"/>
                <a:cs typeface="Courier New" pitchFamily="49" charset="0"/>
              </a:rPr>
              <a:t>-</a:t>
            </a:r>
            <a:r>
              <a:rPr lang="en-US" sz="1000" dirty="0" err="1">
                <a:latin typeface="Courier New" pitchFamily="49" charset="0"/>
                <a:cs typeface="Courier New" pitchFamily="49" charset="0"/>
              </a:rPr>
              <a:t>rw</a:t>
            </a:r>
            <a:r>
              <a:rPr lang="en-US" sz="1000" dirty="0">
                <a:latin typeface="Courier New" pitchFamily="49" charset="0"/>
                <a:cs typeface="Courier New" pitchFamily="49" charset="0"/>
              </a:rPr>
              <a:t>-r-----    1 mark      staff       38 Oct 20  2017 </a:t>
            </a:r>
            <a:r>
              <a:rPr lang="en-US" sz="1000" dirty="0" err="1">
                <a:latin typeface="Courier New" pitchFamily="49" charset="0"/>
                <a:cs typeface="Courier New" pitchFamily="49" charset="0"/>
              </a:rPr>
              <a:t>world.c</a:t>
            </a:r>
            <a:endParaRPr lang="en-US" sz="1000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1000" dirty="0">
                <a:latin typeface="Courier New" pitchFamily="49" charset="0"/>
                <a:cs typeface="Courier New" pitchFamily="49" charset="0"/>
              </a:rPr>
              <a:t>-</a:t>
            </a:r>
            <a:r>
              <a:rPr lang="en-US" sz="1000" dirty="0" err="1">
                <a:latin typeface="Courier New" pitchFamily="49" charset="0"/>
                <a:cs typeface="Courier New" pitchFamily="49" charset="0"/>
              </a:rPr>
              <a:t>rwxr</a:t>
            </a:r>
            <a:r>
              <a:rPr lang="en-US" sz="1000" dirty="0">
                <a:latin typeface="Courier New" pitchFamily="49" charset="0"/>
                <a:cs typeface="Courier New" pitchFamily="49" charset="0"/>
              </a:rPr>
              <a:t>-x---    1 mark      staff     6703 Jan  8  2017 world.exe</a:t>
            </a:r>
          </a:p>
          <a:p>
            <a:r>
              <a:rPr lang="en-US" sz="1000" dirty="0">
                <a:latin typeface="Courier New" pitchFamily="49" charset="0"/>
                <a:cs typeface="Courier New" pitchFamily="49" charset="0"/>
              </a:rPr>
              <a:t>-</a:t>
            </a:r>
            <a:r>
              <a:rPr lang="en-US" sz="1000" dirty="0" err="1">
                <a:latin typeface="Courier New" pitchFamily="49" charset="0"/>
                <a:cs typeface="Courier New" pitchFamily="49" charset="0"/>
              </a:rPr>
              <a:t>rwxrwx</a:t>
            </a:r>
            <a:r>
              <a:rPr lang="en-US" sz="1000" dirty="0">
                <a:latin typeface="Courier New" pitchFamily="49" charset="0"/>
                <a:cs typeface="Courier New" pitchFamily="49" charset="0"/>
              </a:rPr>
              <a:t>---    1 mark      staff     2350 May 22  2017 year.pl</a:t>
            </a:r>
          </a:p>
          <a:p>
            <a:r>
              <a:rPr lang="en-US" sz="1000" dirty="0" err="1">
                <a:latin typeface="Courier New" pitchFamily="49" charset="0"/>
                <a:cs typeface="Courier New" pitchFamily="49" charset="0"/>
              </a:rPr>
              <a:t>lrwxrwxrwx</a:t>
            </a:r>
            <a:r>
              <a:rPr lang="en-US" sz="1000" dirty="0">
                <a:latin typeface="Courier New" pitchFamily="49" charset="0"/>
                <a:cs typeface="Courier New" pitchFamily="49" charset="0"/>
              </a:rPr>
              <a:t>    1 mark      staff        7 Aug 16 15:30 year2 -&gt; year.pl</a:t>
            </a:r>
          </a:p>
          <a:p>
            <a:endParaRPr lang="en-US" sz="1000" dirty="0">
              <a:latin typeface="Courier New" pitchFamily="49" charset="0"/>
              <a:cs typeface="Courier New" pitchFamily="49" charset="0"/>
            </a:endParaRPr>
          </a:p>
          <a:p>
            <a:endParaRPr lang="en-US" sz="1000" dirty="0">
              <a:latin typeface="Courier New" pitchFamily="49" charset="0"/>
              <a:cs typeface="Courier New" pitchFamily="49" charset="0"/>
            </a:endParaRPr>
          </a:p>
          <a:p>
            <a:endParaRPr lang="en-US" sz="1000" dirty="0">
              <a:latin typeface="Courier New" pitchFamily="49" charset="0"/>
              <a:cs typeface="Courier New" pitchFamily="49" charset="0"/>
            </a:endParaRPr>
          </a:p>
          <a:p>
            <a:endParaRPr lang="en-US" sz="1000" dirty="0">
              <a:latin typeface="Courier New" pitchFamily="49" charset="0"/>
              <a:cs typeface="Courier New" pitchFamily="49" charset="0"/>
            </a:endParaRPr>
          </a:p>
          <a:p>
            <a:endParaRPr lang="en-US" sz="1000" dirty="0">
              <a:latin typeface="Courier New" pitchFamily="49" charset="0"/>
              <a:cs typeface="Courier New" pitchFamily="49" charset="0"/>
            </a:endParaRPr>
          </a:p>
          <a:p>
            <a:endParaRPr lang="en-US" sz="1000" dirty="0">
              <a:latin typeface="Courier New" pitchFamily="49" charset="0"/>
              <a:cs typeface="Courier New" pitchFamily="49" charset="0"/>
            </a:endParaRPr>
          </a:p>
          <a:p>
            <a:endParaRPr lang="en-US" sz="1000" dirty="0">
              <a:latin typeface="Courier New" pitchFamily="49" charset="0"/>
              <a:cs typeface="Courier New" pitchFamily="49" charset="0"/>
            </a:endParaRPr>
          </a:p>
          <a:p>
            <a:endParaRPr lang="en-US" sz="1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DB59F-0B0A-4ABC-98C2-C8F7C7E112C3}" type="datetime1">
              <a:rPr lang="en-US" smtClean="0"/>
              <a:t>10/17/2018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D8EF4-15F2-45E7-AF88-A4EBC972BCF0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93594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dirty="0"/>
              <a:t>Permissions described: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File Type</a:t>
            </a:r>
            <a:r>
              <a:rPr lang="en-US" dirty="0">
                <a:solidFill>
                  <a:srgbClr val="0070C0"/>
                </a:solidFill>
              </a:rPr>
              <a:t>: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Permissions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>
                <a:latin typeface="Courier New" pitchFamily="49" charset="0"/>
                <a:cs typeface="Courier New" pitchFamily="49" charset="0"/>
              </a:rPr>
              <a:t>“-”</a:t>
            </a:r>
            <a:r>
              <a:rPr lang="en-US" sz="2400" dirty="0"/>
              <a:t> regular file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>
                <a:latin typeface="Courier New" pitchFamily="49" charset="0"/>
                <a:cs typeface="Courier New" pitchFamily="49" charset="0"/>
              </a:rPr>
              <a:t>“d”</a:t>
            </a:r>
            <a:r>
              <a:rPr lang="en-US" sz="2400" dirty="0"/>
              <a:t> directory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>
                <a:latin typeface="Courier New" pitchFamily="49" charset="0"/>
                <a:cs typeface="Courier New" pitchFamily="49" charset="0"/>
              </a:rPr>
              <a:t>“l”</a:t>
            </a:r>
            <a:r>
              <a:rPr lang="en-US" sz="2400" dirty="0"/>
              <a:t> </a:t>
            </a:r>
            <a:r>
              <a:rPr lang="en-US" sz="2400" dirty="0" err="1"/>
              <a:t>symlink</a:t>
            </a:r>
            <a:endParaRPr lang="en-US" sz="24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>
                <a:latin typeface="Courier New" pitchFamily="49" charset="0"/>
                <a:cs typeface="Courier New" pitchFamily="49" charset="0"/>
              </a:rPr>
              <a:t>“b”</a:t>
            </a:r>
            <a:r>
              <a:rPr lang="en-US" sz="2400" dirty="0"/>
              <a:t> block device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>
                <a:latin typeface="Courier New" pitchFamily="49" charset="0"/>
                <a:cs typeface="Courier New" pitchFamily="49" charset="0"/>
              </a:rPr>
              <a:t>“c”</a:t>
            </a:r>
            <a:r>
              <a:rPr lang="en-US" sz="2400" dirty="0"/>
              <a:t> character device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>
                <a:latin typeface="Courier New" pitchFamily="49" charset="0"/>
                <a:cs typeface="Courier New" pitchFamily="49" charset="0"/>
              </a:rPr>
              <a:t>“p”</a:t>
            </a:r>
            <a:r>
              <a:rPr lang="en-US" sz="2400" dirty="0"/>
              <a:t> named pipe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>
                <a:latin typeface="Courier New" pitchFamily="49" charset="0"/>
                <a:cs typeface="Courier New" pitchFamily="49" charset="0"/>
              </a:rPr>
              <a:t>“s”</a:t>
            </a:r>
            <a:r>
              <a:rPr lang="en-US" sz="2400" dirty="0"/>
              <a:t> socket</a:t>
            </a:r>
          </a:p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85000" lnSpcReduction="10000"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800" dirty="0"/>
              <a:t>“r” read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/>
              <a:t>“w” write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/>
              <a:t>“x” execute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800" dirty="0"/>
          </a:p>
          <a:p>
            <a:pPr marL="0" indent="0">
              <a:buNone/>
            </a:pPr>
            <a:r>
              <a:rPr lang="en-US" sz="2800" b="1" dirty="0"/>
              <a:t>Special values: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>
                <a:latin typeface="Courier New" pitchFamily="49" charset="0"/>
                <a:cs typeface="Courier New" pitchFamily="49" charset="0"/>
              </a:rPr>
              <a:t>“x”</a:t>
            </a:r>
            <a:r>
              <a:rPr lang="en-US" sz="2800" dirty="0"/>
              <a:t> executable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>
                <a:latin typeface="Courier New" pitchFamily="49" charset="0"/>
                <a:cs typeface="Courier New" pitchFamily="49" charset="0"/>
              </a:rPr>
              <a:t>“s”</a:t>
            </a:r>
            <a:r>
              <a:rPr lang="en-US" sz="2800" dirty="0"/>
              <a:t> or </a:t>
            </a:r>
            <a:r>
              <a:rPr lang="en-US" sz="2800" dirty="0">
                <a:latin typeface="Courier New" pitchFamily="49" charset="0"/>
                <a:cs typeface="Courier New" pitchFamily="49" charset="0"/>
              </a:rPr>
              <a:t>“t”</a:t>
            </a:r>
            <a:r>
              <a:rPr lang="en-US" sz="2800" dirty="0"/>
              <a:t>: executable and </a:t>
            </a:r>
            <a:r>
              <a:rPr lang="en-US" sz="2800" dirty="0" err="1"/>
              <a:t>setuid</a:t>
            </a:r>
            <a:r>
              <a:rPr lang="en-US" sz="2800" dirty="0"/>
              <a:t>/</a:t>
            </a:r>
            <a:r>
              <a:rPr lang="en-US" sz="2800" dirty="0" err="1"/>
              <a:t>setgid</a:t>
            </a:r>
            <a:r>
              <a:rPr lang="en-US" sz="2800" dirty="0"/>
              <a:t>/sticky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>
                <a:latin typeface="Courier New" pitchFamily="49" charset="0"/>
                <a:cs typeface="Courier New" pitchFamily="49" charset="0"/>
              </a:rPr>
              <a:t>“S”</a:t>
            </a:r>
            <a:r>
              <a:rPr lang="en-US" sz="2800" dirty="0"/>
              <a:t> or </a:t>
            </a:r>
            <a:r>
              <a:rPr lang="en-US" sz="2800" dirty="0">
                <a:latin typeface="Courier New" pitchFamily="49" charset="0"/>
                <a:cs typeface="Courier New" pitchFamily="49" charset="0"/>
              </a:rPr>
              <a:t>“T”</a:t>
            </a:r>
            <a:r>
              <a:rPr lang="en-US" sz="2800" dirty="0"/>
              <a:t>: </a:t>
            </a:r>
            <a:r>
              <a:rPr lang="en-US" sz="2800" dirty="0" err="1"/>
              <a:t>setuid</a:t>
            </a:r>
            <a:r>
              <a:rPr lang="en-US" sz="2800" dirty="0"/>
              <a:t>/</a:t>
            </a:r>
            <a:r>
              <a:rPr lang="en-US" sz="2800" dirty="0" err="1"/>
              <a:t>setgid</a:t>
            </a:r>
            <a:r>
              <a:rPr lang="en-US" sz="2800" dirty="0"/>
              <a:t> or sticky, but not executable.</a:t>
            </a:r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512D6-EEC2-4F45-AC77-2537087DC027}" type="datetime1">
              <a:rPr lang="en-US" smtClean="0"/>
              <a:t>10/17/2018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D8EF4-15F2-45E7-AF88-A4EBC972BCF0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4759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437526"/>
            <a:ext cx="5181600" cy="458227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Late 60’s through 1980’s</a:t>
            </a:r>
          </a:p>
          <a:p>
            <a:r>
              <a:rPr lang="en-US" dirty="0"/>
              <a:t>Unix is the result of Bell Labs research (Dennis Ritchie, Brian </a:t>
            </a:r>
            <a:r>
              <a:rPr lang="en-US" dirty="0" err="1"/>
              <a:t>Kerningham</a:t>
            </a:r>
            <a:r>
              <a:rPr lang="en-US" dirty="0"/>
              <a:t>, Ken Thompson, et al). Originally written in assembly language.</a:t>
            </a:r>
          </a:p>
          <a:p>
            <a:r>
              <a:rPr lang="en-US" dirty="0" err="1"/>
              <a:t>Unics</a:t>
            </a:r>
            <a:r>
              <a:rPr lang="en-US" dirty="0"/>
              <a:t> (Unix) was named in contrast to MIT’s Multics operating system.</a:t>
            </a:r>
          </a:p>
          <a:p>
            <a:r>
              <a:rPr lang="en-US" dirty="0"/>
              <a:t>Berkeley Software Distribution (BSD), or Berkeley Unix derived from Bell Labs’ work in part due to government monopoly agreements.</a:t>
            </a:r>
          </a:p>
          <a:p>
            <a:r>
              <a:rPr lang="en-US" dirty="0"/>
              <a:t>Unix led to the BSD family of operating systems in the 1990’s.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343666"/>
            <a:ext cx="2578100" cy="2838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descr="C:\Users\jrussler\Desktop\tmp\220px-Bell_Laboratories_logo.sv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5300" y="1752600"/>
            <a:ext cx="27940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2D6F3-A78C-45BA-94C4-EE610880B42F}" type="datetime1">
              <a:rPr lang="en-US" smtClean="0"/>
              <a:t>10/17/2018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D8EF4-15F2-45E7-AF88-A4EBC972BCF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55884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464653"/>
                </a:solidFill>
              </a:rPr>
              <a:t>Changing Permissions and Ownership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817F2-9847-4796-AF2B-E200BB12D8B7}" type="datetime1">
              <a:rPr lang="en-US" smtClean="0"/>
              <a:t>10/17/2018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090160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Use ‘</a:t>
            </a:r>
            <a:r>
              <a:rPr lang="en-US" b="1" dirty="0" err="1"/>
              <a:t>chmod</a:t>
            </a:r>
            <a:r>
              <a:rPr lang="en-US" dirty="0"/>
              <a:t>’ to change the file permissions:</a:t>
            </a:r>
          </a:p>
          <a:p>
            <a:pPr marL="0" indent="0">
              <a:buNone/>
            </a:pPr>
            <a:r>
              <a:rPr lang="en-US" dirty="0" err="1"/>
              <a:t>chmod</a:t>
            </a:r>
            <a:r>
              <a:rPr lang="en-US" dirty="0"/>
              <a:t>  [</a:t>
            </a:r>
            <a:r>
              <a:rPr lang="en-US" dirty="0" err="1"/>
              <a:t>ugoa</a:t>
            </a:r>
            <a:r>
              <a:rPr lang="en-US" dirty="0"/>
              <a:t>][+/-][</a:t>
            </a:r>
            <a:r>
              <a:rPr lang="en-US" dirty="0" err="1"/>
              <a:t>rwx</a:t>
            </a:r>
            <a:r>
              <a:rPr lang="en-US" dirty="0"/>
              <a:t>]  filename</a:t>
            </a:r>
          </a:p>
          <a:p>
            <a:pPr marL="0" indent="0">
              <a:buNone/>
            </a:pPr>
            <a:endParaRPr lang="en-US" sz="900" dirty="0"/>
          </a:p>
          <a:p>
            <a:pPr marL="0" indent="0">
              <a:buNone/>
            </a:pPr>
            <a:r>
              <a:rPr lang="en-US" dirty="0"/>
              <a:t>where u=user, g=group, o=others or world and a=all three</a:t>
            </a:r>
          </a:p>
          <a:p>
            <a:pPr marL="0" indent="0">
              <a:buNone/>
            </a:pPr>
            <a:endParaRPr lang="en-US" sz="900" dirty="0"/>
          </a:p>
          <a:p>
            <a:pPr marL="0" indent="0">
              <a:buNone/>
            </a:pPr>
            <a:r>
              <a:rPr lang="en-US" dirty="0"/>
              <a:t>For example, to provide group read access to a file:</a:t>
            </a:r>
          </a:p>
          <a:p>
            <a:pPr marL="0" indent="0">
              <a:buNone/>
            </a:pPr>
            <a:endParaRPr lang="en-US" sz="900" dirty="0"/>
          </a:p>
          <a:p>
            <a:pPr marL="0" indent="0">
              <a:buNone/>
            </a:pPr>
            <a:r>
              <a:rPr lang="en-US" dirty="0"/>
              <a:t>$ </a:t>
            </a:r>
            <a:r>
              <a:rPr lang="en-US" dirty="0" err="1"/>
              <a:t>chmod</a:t>
            </a:r>
            <a:r>
              <a:rPr lang="en-US" dirty="0"/>
              <a:t>  </a:t>
            </a:r>
            <a:r>
              <a:rPr lang="en-US" dirty="0" err="1"/>
              <a:t>g+r</a:t>
            </a:r>
            <a:r>
              <a:rPr lang="en-US" dirty="0"/>
              <a:t>  </a:t>
            </a:r>
            <a:r>
              <a:rPr lang="en-US" dirty="0" err="1"/>
              <a:t>myfile</a:t>
            </a:r>
            <a:r>
              <a:rPr lang="en-US" dirty="0"/>
              <a:t>   </a:t>
            </a:r>
          </a:p>
          <a:p>
            <a:pPr marL="0" indent="0">
              <a:buNone/>
            </a:pPr>
            <a:endParaRPr lang="en-US" sz="900" dirty="0"/>
          </a:p>
          <a:p>
            <a:pPr marL="0" indent="0">
              <a:buNone/>
            </a:pPr>
            <a:r>
              <a:rPr lang="en-US" dirty="0"/>
              <a:t>Or to remove file access to another than the owner or group members (in other words, others):</a:t>
            </a:r>
          </a:p>
          <a:p>
            <a:pPr marL="0" indent="0">
              <a:buNone/>
            </a:pPr>
            <a:r>
              <a:rPr lang="en-US" dirty="0"/>
              <a:t>$ </a:t>
            </a:r>
            <a:r>
              <a:rPr lang="en-US" dirty="0" err="1"/>
              <a:t>chmod</a:t>
            </a:r>
            <a:r>
              <a:rPr lang="en-US" dirty="0"/>
              <a:t>  o-</a:t>
            </a:r>
            <a:r>
              <a:rPr lang="en-US" dirty="0" err="1"/>
              <a:t>rwx</a:t>
            </a:r>
            <a:r>
              <a:rPr lang="en-US" dirty="0"/>
              <a:t>  </a:t>
            </a:r>
            <a:r>
              <a:rPr lang="en-US" dirty="0" err="1"/>
              <a:t>myfile</a:t>
            </a:r>
            <a:endParaRPr lang="en-US" dirty="0"/>
          </a:p>
          <a:p>
            <a:pPr marL="0" indent="0">
              <a:buNone/>
            </a:pPr>
            <a:endParaRPr lang="en-US" sz="900" dirty="0"/>
          </a:p>
          <a:p>
            <a:r>
              <a:rPr lang="en-US" dirty="0"/>
              <a:t>The ‘</a:t>
            </a:r>
            <a:r>
              <a:rPr lang="en-US" b="1" dirty="0" err="1"/>
              <a:t>chown</a:t>
            </a:r>
            <a:r>
              <a:rPr lang="en-US" dirty="0"/>
              <a:t>’ command is used to change file ownership and the ‘</a:t>
            </a:r>
            <a:r>
              <a:rPr lang="en-US" b="1" dirty="0" err="1"/>
              <a:t>chgrp</a:t>
            </a:r>
            <a:r>
              <a:rPr lang="en-US" dirty="0"/>
              <a:t>’ command can change group ownership of a file.  </a:t>
            </a:r>
            <a:r>
              <a:rPr lang="en-US" b="1" dirty="0"/>
              <a:t>As a regular user, you can not change the ownership of a file, but you can change the group ownership if you are a member of the group to which you are changing the group ownership</a:t>
            </a:r>
          </a:p>
          <a:p>
            <a:pPr marL="0" indent="0">
              <a:buNone/>
            </a:pPr>
            <a:endParaRPr lang="en-US" sz="900" dirty="0"/>
          </a:p>
          <a:p>
            <a:r>
              <a:rPr lang="en-US" dirty="0"/>
              <a:t>You can use the –R argument on any of the above to recursively make changes on a directory of files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D8EF4-15F2-45E7-AF88-A4EBC972BCF0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3878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488" y="457200"/>
            <a:ext cx="8153400" cy="685800"/>
          </a:xfrm>
        </p:spPr>
        <p:txBody>
          <a:bodyPr/>
          <a:lstStyle/>
          <a:p>
            <a:r>
              <a:rPr lang="en-US" dirty="0"/>
              <a:t>Exercise #3 pre-exercise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74109-A418-4C76-B07A-F59ED583768A}" type="datetime1">
              <a:rPr lang="en-US" smtClean="0"/>
              <a:t>10/17/2018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2"/>
          </p:nvPr>
        </p:nvSpPr>
        <p:spPr>
          <a:xfrm>
            <a:off x="457200" y="1143000"/>
            <a:ext cx="8305800" cy="50292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We’ll talk about some of these commands shortly, but you each need to make a copy of files needed for the rest of class.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First go to your home directory</a:t>
            </a:r>
          </a:p>
          <a:p>
            <a:pPr marL="0" indent="0">
              <a:buNone/>
            </a:pPr>
            <a:r>
              <a:rPr lang="en-US" dirty="0"/>
              <a:t>$ cd  /home/$USER</a:t>
            </a:r>
          </a:p>
          <a:p>
            <a:r>
              <a:rPr lang="en-US" dirty="0"/>
              <a:t>Make a ‘</a:t>
            </a:r>
            <a:r>
              <a:rPr lang="en-US" dirty="0" err="1"/>
              <a:t>LinuxClass</a:t>
            </a:r>
            <a:r>
              <a:rPr lang="en-US" dirty="0"/>
              <a:t>’ directory for yourself and go into that directory:</a:t>
            </a:r>
          </a:p>
          <a:p>
            <a:pPr marL="0" indent="0">
              <a:buNone/>
            </a:pPr>
            <a:r>
              <a:rPr lang="en-US" dirty="0"/>
              <a:t>$ </a:t>
            </a:r>
            <a:r>
              <a:rPr lang="en-US" dirty="0" err="1"/>
              <a:t>mkdir</a:t>
            </a:r>
            <a:r>
              <a:rPr lang="en-US" dirty="0"/>
              <a:t>  </a:t>
            </a:r>
            <a:r>
              <a:rPr lang="en-US" dirty="0" err="1"/>
              <a:t>LinuxClass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$ cd  </a:t>
            </a:r>
            <a:r>
              <a:rPr lang="en-US" dirty="0" err="1"/>
              <a:t>LinuxClass</a:t>
            </a:r>
            <a:endParaRPr lang="en-US" dirty="0"/>
          </a:p>
          <a:p>
            <a:r>
              <a:rPr lang="en-US" dirty="0"/>
              <a:t>Copy the files from the exercise file to your directory:</a:t>
            </a:r>
          </a:p>
          <a:p>
            <a:pPr marL="0" indent="0">
              <a:buNone/>
            </a:pPr>
            <a:r>
              <a:rPr lang="en-US" dirty="0"/>
              <a:t>$ </a:t>
            </a:r>
            <a:r>
              <a:rPr lang="en-US" dirty="0" err="1"/>
              <a:t>cp</a:t>
            </a:r>
            <a:r>
              <a:rPr lang="en-US" dirty="0"/>
              <a:t>   –r   /data/classes/</a:t>
            </a:r>
            <a:r>
              <a:rPr lang="en-US" dirty="0" err="1"/>
              <a:t>linux</a:t>
            </a:r>
            <a:r>
              <a:rPr lang="en-US" dirty="0"/>
              <a:t>/*   </a:t>
            </a:r>
            <a:r>
              <a:rPr lang="en-US" b="1" dirty="0"/>
              <a:t>.</a:t>
            </a:r>
          </a:p>
          <a:p>
            <a:pPr marL="0" indent="0">
              <a:buNone/>
            </a:pPr>
            <a:r>
              <a:rPr lang="en-US" dirty="0"/>
              <a:t>$ </a:t>
            </a:r>
            <a:r>
              <a:rPr lang="en-US" dirty="0" err="1"/>
              <a:t>ls</a:t>
            </a:r>
            <a:r>
              <a:rPr lang="en-US" dirty="0"/>
              <a:t>  -l</a:t>
            </a:r>
          </a:p>
          <a:p>
            <a:r>
              <a:rPr lang="en-US" dirty="0"/>
              <a:t>Create a shell variable to your class directory:</a:t>
            </a:r>
          </a:p>
          <a:p>
            <a:pPr marL="0" indent="0">
              <a:buNone/>
            </a:pPr>
            <a:r>
              <a:rPr lang="en-US" dirty="0"/>
              <a:t>$ class=$PWD</a:t>
            </a:r>
          </a:p>
          <a:p>
            <a:pPr marL="0" indent="0">
              <a:buNone/>
            </a:pPr>
            <a:r>
              <a:rPr lang="en-US" dirty="0"/>
              <a:t>$ cd  $class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D8EF4-15F2-45E7-AF88-A4EBC972BCF0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989455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999" y="249551"/>
            <a:ext cx="8229600" cy="685800"/>
          </a:xfrm>
        </p:spPr>
        <p:txBody>
          <a:bodyPr/>
          <a:lstStyle/>
          <a:p>
            <a:r>
              <a:rPr lang="en-US" dirty="0"/>
              <a:t>Exercise #3: File Permissions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1480" y="1136962"/>
            <a:ext cx="3802443" cy="457199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Read Permissions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0392" y="1163950"/>
            <a:ext cx="4026408" cy="457199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Execute Permissions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1621149"/>
            <a:ext cx="4114799" cy="4681226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2100" b="1" dirty="0">
                <a:latin typeface="Courier New" pitchFamily="49" charset="0"/>
                <a:cs typeface="Courier New" pitchFamily="49" charset="0"/>
              </a:rPr>
              <a:t>The cat command displays contents of a file</a:t>
            </a:r>
          </a:p>
          <a:p>
            <a:pPr marL="0" indent="0">
              <a:buNone/>
            </a:pPr>
            <a:endParaRPr lang="en-US" sz="2100" b="1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2100" b="1" dirty="0">
                <a:latin typeface="Courier New" pitchFamily="49" charset="0"/>
                <a:cs typeface="Courier New" pitchFamily="49" charset="0"/>
              </a:rPr>
              <a:t>$ cd /home/$USER/</a:t>
            </a:r>
            <a:r>
              <a:rPr lang="en-US" sz="2100" b="1" dirty="0" err="1">
                <a:latin typeface="Courier New" pitchFamily="49" charset="0"/>
                <a:cs typeface="Courier New" pitchFamily="49" charset="0"/>
              </a:rPr>
              <a:t>LinuxClass</a:t>
            </a:r>
            <a:endParaRPr lang="en-US" sz="2100" b="1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2100" b="1" dirty="0">
                <a:latin typeface="Courier New" pitchFamily="49" charset="0"/>
                <a:cs typeface="Courier New" pitchFamily="49" charset="0"/>
              </a:rPr>
              <a:t>$ cat  read-write.txt</a:t>
            </a:r>
          </a:p>
          <a:p>
            <a:pPr marL="0" indent="0">
              <a:buNone/>
            </a:pPr>
            <a:endParaRPr lang="en-US" sz="2100" b="1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2100" b="1" dirty="0">
                <a:latin typeface="Courier New" pitchFamily="49" charset="0"/>
                <a:cs typeface="Courier New" pitchFamily="49" charset="0"/>
              </a:rPr>
              <a:t>Change the read permission</a:t>
            </a:r>
          </a:p>
          <a:p>
            <a:pPr marL="0" indent="0">
              <a:buNone/>
            </a:pPr>
            <a:r>
              <a:rPr lang="en-US" sz="2100" b="1" dirty="0">
                <a:latin typeface="Courier New" pitchFamily="49" charset="0"/>
                <a:cs typeface="Courier New" pitchFamily="49" charset="0"/>
              </a:rPr>
              <a:t>$ </a:t>
            </a:r>
            <a:r>
              <a:rPr lang="en-US" sz="2100" b="1" dirty="0" err="1">
                <a:latin typeface="Courier New" pitchFamily="49" charset="0"/>
                <a:cs typeface="Courier New" pitchFamily="49" charset="0"/>
              </a:rPr>
              <a:t>chmod</a:t>
            </a:r>
            <a:r>
              <a:rPr lang="en-US" sz="2100" b="1" dirty="0">
                <a:latin typeface="Courier New" pitchFamily="49" charset="0"/>
                <a:cs typeface="Courier New" pitchFamily="49" charset="0"/>
              </a:rPr>
              <a:t>  u-r  read-write.txt</a:t>
            </a:r>
          </a:p>
          <a:p>
            <a:pPr marL="0" indent="0">
              <a:buNone/>
            </a:pPr>
            <a:r>
              <a:rPr lang="en-US" sz="2100" b="1" dirty="0">
                <a:latin typeface="Courier New" pitchFamily="49" charset="0"/>
                <a:cs typeface="Courier New" pitchFamily="49" charset="0"/>
              </a:rPr>
              <a:t>$ cat  read-write.txt</a:t>
            </a:r>
          </a:p>
          <a:p>
            <a:pPr marL="0" indent="0">
              <a:buNone/>
            </a:pPr>
            <a:endParaRPr lang="en-US" sz="2100" b="1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2100" b="1" dirty="0">
                <a:latin typeface="Courier New" pitchFamily="49" charset="0"/>
                <a:cs typeface="Courier New" pitchFamily="49" charset="0"/>
              </a:rPr>
              <a:t>What happened? Now restore the read permission </a:t>
            </a:r>
          </a:p>
          <a:p>
            <a:pPr marL="0" indent="0">
              <a:buNone/>
            </a:pPr>
            <a:endParaRPr lang="en-US" sz="2100" b="1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2100" b="1" dirty="0">
                <a:latin typeface="Courier New" pitchFamily="49" charset="0"/>
                <a:cs typeface="Courier New" pitchFamily="49" charset="0"/>
              </a:rPr>
              <a:t>$ </a:t>
            </a:r>
            <a:r>
              <a:rPr lang="en-US" sz="2100" b="1" dirty="0" err="1">
                <a:latin typeface="Courier New" pitchFamily="49" charset="0"/>
                <a:cs typeface="Courier New" pitchFamily="49" charset="0"/>
              </a:rPr>
              <a:t>chmod</a:t>
            </a:r>
            <a:r>
              <a:rPr lang="en-US" sz="2100" b="1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2100" b="1" dirty="0" err="1">
                <a:latin typeface="Courier New" pitchFamily="49" charset="0"/>
                <a:cs typeface="Courier New" pitchFamily="49" charset="0"/>
              </a:rPr>
              <a:t>u+r</a:t>
            </a:r>
            <a:r>
              <a:rPr lang="en-US" sz="2100" b="1" dirty="0">
                <a:latin typeface="Courier New" pitchFamily="49" charset="0"/>
                <a:cs typeface="Courier New" pitchFamily="49" charset="0"/>
              </a:rPr>
              <a:t>  read-write.txt</a:t>
            </a:r>
          </a:p>
          <a:p>
            <a:pPr marL="0" indent="0">
              <a:buNone/>
            </a:pPr>
            <a:r>
              <a:rPr lang="en-US" sz="2100" b="1" dirty="0">
                <a:latin typeface="Courier New" pitchFamily="49" charset="0"/>
                <a:cs typeface="Courier New" pitchFamily="49" charset="0"/>
              </a:rPr>
              <a:t>$ cat  read-write.txt</a:t>
            </a:r>
          </a:p>
          <a:p>
            <a:pPr marL="0" indent="0">
              <a:buNone/>
            </a:pPr>
            <a:endParaRPr lang="en-US" sz="18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2" y="1621149"/>
            <a:ext cx="4267198" cy="4681225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1800" b="1" dirty="0">
                <a:latin typeface="Courier New" pitchFamily="49" charset="0"/>
                <a:cs typeface="Courier New" pitchFamily="49" charset="0"/>
              </a:rPr>
              <a:t>$ cd /home/$USER/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</a:rPr>
              <a:t>LinuxClass</a:t>
            </a:r>
            <a:endParaRPr lang="en-US" sz="1800" b="1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1800" b="1" dirty="0">
                <a:latin typeface="Courier New" pitchFamily="49" charset="0"/>
                <a:cs typeface="Courier New" pitchFamily="49" charset="0"/>
              </a:rPr>
              <a:t>Run the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</a:rPr>
              <a:t>myhostname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 file to see the system name</a:t>
            </a:r>
          </a:p>
          <a:p>
            <a:pPr marL="0" indent="0">
              <a:buNone/>
            </a:pPr>
            <a:r>
              <a:rPr lang="en-US" sz="1800" b="1" dirty="0">
                <a:latin typeface="Courier New" pitchFamily="49" charset="0"/>
                <a:cs typeface="Courier New" pitchFamily="49" charset="0"/>
              </a:rPr>
              <a:t>$ ./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</a:rPr>
              <a:t>myhostname</a:t>
            </a:r>
            <a:endParaRPr lang="en-US" sz="1800" b="1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endParaRPr lang="en-US" sz="700" b="1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1800" b="1" dirty="0">
                <a:latin typeface="Courier New" pitchFamily="49" charset="0"/>
                <a:cs typeface="Courier New" pitchFamily="49" charset="0"/>
              </a:rPr>
              <a:t>Remove the execute permission for the user on the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</a:rPr>
              <a:t>myhostname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 file:</a:t>
            </a:r>
          </a:p>
          <a:p>
            <a:pPr marL="0" indent="0">
              <a:buNone/>
            </a:pPr>
            <a:endParaRPr lang="en-US" sz="700" b="1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1800" b="1" dirty="0">
                <a:latin typeface="Courier New" pitchFamily="49" charset="0"/>
                <a:cs typeface="Courier New" pitchFamily="49" charset="0"/>
              </a:rPr>
              <a:t>$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</a:rPr>
              <a:t>chmod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  u-x 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</a:rPr>
              <a:t>myhostname</a:t>
            </a:r>
            <a:endParaRPr lang="en-US" sz="1800" b="1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1800" b="1" dirty="0">
                <a:latin typeface="Courier New" pitchFamily="49" charset="0"/>
                <a:cs typeface="Courier New" pitchFamily="49" charset="0"/>
              </a:rPr>
              <a:t>$ ./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</a:rPr>
              <a:t>myhostname</a:t>
            </a:r>
            <a:endParaRPr lang="en-US" sz="1800" b="1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1800" b="1" dirty="0">
                <a:latin typeface="Courier New" pitchFamily="49" charset="0"/>
                <a:cs typeface="Courier New" pitchFamily="49" charset="0"/>
              </a:rPr>
              <a:t>What happened?</a:t>
            </a:r>
            <a:endParaRPr lang="en-US" sz="1200" b="1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1800" b="1" dirty="0">
                <a:latin typeface="Courier New" pitchFamily="49" charset="0"/>
                <a:cs typeface="Courier New" pitchFamily="49" charset="0"/>
              </a:rPr>
              <a:t>$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</a:rPr>
              <a:t>chmod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</a:rPr>
              <a:t>u+x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</a:rPr>
              <a:t>myhostname</a:t>
            </a:r>
            <a:endParaRPr lang="en-US" sz="1800" b="1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1800" b="1" dirty="0">
                <a:latin typeface="Courier New" pitchFamily="49" charset="0"/>
                <a:cs typeface="Courier New" pitchFamily="49" charset="0"/>
              </a:rPr>
              <a:t>$ ./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</a:rPr>
              <a:t>myhostname</a:t>
            </a:r>
            <a:endParaRPr lang="en-US" sz="1800" b="1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endParaRPr lang="en-US" sz="700" b="1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1800" b="1" dirty="0">
                <a:latin typeface="Courier New" pitchFamily="49" charset="0"/>
                <a:cs typeface="Courier New" pitchFamily="49" charset="0"/>
              </a:rPr>
              <a:t>Change permissions on the directory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</a:rPr>
              <a:t>dir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-perms:</a:t>
            </a:r>
          </a:p>
          <a:p>
            <a:pPr marL="0" indent="0">
              <a:buNone/>
            </a:pPr>
            <a:endParaRPr lang="en-US" sz="700" b="1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1800" b="1" dirty="0">
                <a:latin typeface="Courier New" pitchFamily="49" charset="0"/>
                <a:cs typeface="Courier New" pitchFamily="49" charset="0"/>
              </a:rPr>
              <a:t>$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</a:rPr>
              <a:t>chmod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  u-x 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</a:rPr>
              <a:t>dir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-perms</a:t>
            </a:r>
          </a:p>
          <a:p>
            <a:pPr marL="0" indent="0">
              <a:buNone/>
            </a:pPr>
            <a:r>
              <a:rPr lang="en-US" sz="1800" b="1" dirty="0">
                <a:latin typeface="Courier New" pitchFamily="49" charset="0"/>
                <a:cs typeface="Courier New" pitchFamily="49" charset="0"/>
              </a:rPr>
              <a:t>$ ls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</a:rPr>
              <a:t>dir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-perms</a:t>
            </a:r>
          </a:p>
          <a:p>
            <a:pPr marL="0" indent="0">
              <a:buNone/>
            </a:pPr>
            <a:r>
              <a:rPr lang="en-US" sz="1800" b="1" dirty="0">
                <a:latin typeface="Courier New" pitchFamily="49" charset="0"/>
                <a:cs typeface="Courier New" pitchFamily="49" charset="0"/>
              </a:rPr>
              <a:t>$ ls –l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</a:rPr>
              <a:t>dir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-perms</a:t>
            </a:r>
          </a:p>
          <a:p>
            <a:pPr marL="0" indent="0">
              <a:buNone/>
            </a:pPr>
            <a:endParaRPr lang="en-US" sz="700" b="1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1800" b="1" dirty="0">
                <a:latin typeface="Courier New" pitchFamily="49" charset="0"/>
                <a:cs typeface="Courier New" pitchFamily="49" charset="0"/>
              </a:rPr>
              <a:t>What happened and why?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B7393-1491-4CD2-9B39-1BECA87A0D89}" type="datetime1">
              <a:rPr lang="en-US" smtClean="0"/>
              <a:t>10/17/2018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D8EF4-15F2-45E7-AF88-A4EBC972BCF0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02222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Wildcards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CCE23-B18C-43C0-B0BD-B4469C69BD35}" type="datetime1">
              <a:rPr lang="en-US" smtClean="0"/>
              <a:t>10/17/2018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57200" y="1143000"/>
            <a:ext cx="8153400" cy="51054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With many Linux commands, you can use wildcards to match characters</a:t>
            </a:r>
          </a:p>
          <a:p>
            <a:pPr marL="0" indent="0">
              <a:buNone/>
            </a:pPr>
            <a:endParaRPr lang="en-US" sz="1700" dirty="0"/>
          </a:p>
          <a:p>
            <a:r>
              <a:rPr lang="en-US" dirty="0"/>
              <a:t>The ‘*’ can be used to match </a:t>
            </a:r>
            <a:r>
              <a:rPr lang="en-US" b="1" dirty="0"/>
              <a:t>zero or more </a:t>
            </a:r>
            <a:r>
              <a:rPr lang="en-US" dirty="0"/>
              <a:t>characters</a:t>
            </a:r>
          </a:p>
          <a:p>
            <a:pPr marL="0" indent="0">
              <a:buNone/>
            </a:pPr>
            <a:r>
              <a:rPr lang="en-US" dirty="0"/>
              <a:t>Examples:</a:t>
            </a:r>
          </a:p>
          <a:p>
            <a:pPr marL="0" indent="0">
              <a:buNone/>
            </a:pPr>
            <a:r>
              <a:rPr lang="en-US" dirty="0"/>
              <a:t>$ </a:t>
            </a:r>
            <a:r>
              <a:rPr lang="en-US" dirty="0" err="1"/>
              <a:t>ls</a:t>
            </a:r>
            <a:r>
              <a:rPr lang="en-US" dirty="0"/>
              <a:t>  bear*</a:t>
            </a:r>
          </a:p>
          <a:p>
            <a:pPr marL="0" indent="0">
              <a:buNone/>
            </a:pPr>
            <a:r>
              <a:rPr lang="en-US" dirty="0"/>
              <a:t>bears  bears7  </a:t>
            </a:r>
            <a:r>
              <a:rPr lang="en-US" dirty="0" err="1"/>
              <a:t>bears_chicago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$ </a:t>
            </a:r>
            <a:r>
              <a:rPr lang="en-US" dirty="0" err="1"/>
              <a:t>ls</a:t>
            </a:r>
            <a:r>
              <a:rPr lang="en-US" dirty="0"/>
              <a:t>  *bear*</a:t>
            </a:r>
          </a:p>
          <a:p>
            <a:pPr marL="0" indent="0">
              <a:buNone/>
            </a:pPr>
            <a:r>
              <a:rPr lang="en-US" dirty="0"/>
              <a:t>bears bears7 </a:t>
            </a:r>
            <a:r>
              <a:rPr lang="en-US" dirty="0" err="1"/>
              <a:t>bears_chicago</a:t>
            </a:r>
            <a:r>
              <a:rPr lang="en-US" dirty="0"/>
              <a:t> </a:t>
            </a:r>
            <a:r>
              <a:rPr lang="en-US" dirty="0" err="1"/>
              <a:t>polarbears</a:t>
            </a:r>
            <a:endParaRPr lang="en-US" dirty="0"/>
          </a:p>
          <a:p>
            <a:pPr marL="0" indent="0">
              <a:buNone/>
            </a:pPr>
            <a:endParaRPr lang="en-US" sz="1900" dirty="0"/>
          </a:p>
          <a:p>
            <a:r>
              <a:rPr lang="en-US" dirty="0"/>
              <a:t>The ‘?’ can be used to match </a:t>
            </a:r>
            <a:r>
              <a:rPr lang="en-US" b="1" dirty="0"/>
              <a:t>EXACTLY one </a:t>
            </a:r>
            <a:r>
              <a:rPr lang="en-US" dirty="0"/>
              <a:t>character</a:t>
            </a:r>
          </a:p>
          <a:p>
            <a:pPr marL="0" indent="0">
              <a:buNone/>
            </a:pPr>
            <a:r>
              <a:rPr lang="en-US" dirty="0"/>
              <a:t>$ </a:t>
            </a:r>
            <a:r>
              <a:rPr lang="en-US" dirty="0" err="1"/>
              <a:t>ls</a:t>
            </a:r>
            <a:r>
              <a:rPr lang="en-US" dirty="0"/>
              <a:t>  bears?</a:t>
            </a:r>
          </a:p>
          <a:p>
            <a:pPr marL="0" indent="0">
              <a:buNone/>
            </a:pPr>
            <a:r>
              <a:rPr lang="en-US" dirty="0"/>
              <a:t>bears7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D8EF4-15F2-45E7-AF88-A4EBC972BCF0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34326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/>
          <a:lstStyle/>
          <a:p>
            <a:r>
              <a:rPr lang="en-US" dirty="0"/>
              <a:t>Special Keys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F5955-7787-4930-8346-C05BCEB984CB}" type="datetime1">
              <a:rPr lang="en-US" smtClean="0"/>
              <a:t>10/17/2018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57200" y="838200"/>
            <a:ext cx="8229600" cy="53187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dirty="0"/>
              <a:t>Tab Key allows for command auto-completion</a:t>
            </a:r>
          </a:p>
          <a:p>
            <a:pPr marL="0" indent="0">
              <a:buNone/>
            </a:pPr>
            <a:r>
              <a:rPr lang="en-US" sz="1600" dirty="0"/>
              <a:t>Single Quote </a:t>
            </a:r>
            <a:r>
              <a:rPr lang="en-US" sz="1600" dirty="0" err="1"/>
              <a:t>vs</a:t>
            </a:r>
            <a:r>
              <a:rPr lang="en-US" sz="1600" dirty="0"/>
              <a:t> Back Tick</a:t>
            </a:r>
          </a:p>
          <a:p>
            <a:pPr marL="0" indent="0">
              <a:buNone/>
            </a:pPr>
            <a:r>
              <a:rPr lang="en-US" sz="1600" dirty="0"/>
              <a:t>Arrow keys allow you to:</a:t>
            </a:r>
          </a:p>
          <a:p>
            <a:pPr marL="514350" indent="-514350">
              <a:buAutoNum type="alphaLcParenR"/>
            </a:pPr>
            <a:r>
              <a:rPr lang="en-US" sz="1600" dirty="0"/>
              <a:t>Move horizontally along the command to make changes without deleting and retyping everything</a:t>
            </a:r>
          </a:p>
          <a:p>
            <a:pPr marL="514350" indent="-514350">
              <a:buAutoNum type="alphaLcParenR"/>
            </a:pPr>
            <a:r>
              <a:rPr lang="en-US" sz="1600" dirty="0"/>
              <a:t>Move vertically through your history of previously run commands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729762" y="3941103"/>
            <a:ext cx="46599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78422" y="3741048"/>
            <a:ext cx="6125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Courier New" pitchFamily="49" charset="0"/>
                <a:cs typeface="Courier New" pitchFamily="49" charset="0"/>
              </a:rPr>
              <a:t>Back tick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153400" y="4572000"/>
            <a:ext cx="76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Courier New" pitchFamily="49" charset="0"/>
                <a:cs typeface="Courier New" pitchFamily="49" charset="0"/>
              </a:rPr>
              <a:t>Single quote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78422" y="4325779"/>
            <a:ext cx="55977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Courier New" pitchFamily="49" charset="0"/>
                <a:cs typeface="Courier New" pitchFamily="49" charset="0"/>
              </a:rPr>
              <a:t>Tab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751011" y="4448889"/>
            <a:ext cx="48211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8305800" y="5476845"/>
            <a:ext cx="76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Courier New" pitchFamily="49" charset="0"/>
                <a:cs typeface="Courier New" pitchFamily="49" charset="0"/>
              </a:rPr>
              <a:t>Arrow keys</a:t>
            </a: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121" y="3143250"/>
            <a:ext cx="6448425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Oval 27"/>
          <p:cNvSpPr/>
          <p:nvPr/>
        </p:nvSpPr>
        <p:spPr>
          <a:xfrm>
            <a:off x="1233121" y="3810000"/>
            <a:ext cx="519479" cy="42791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6398235" y="4648200"/>
            <a:ext cx="459765" cy="42791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1253636" y="4243744"/>
            <a:ext cx="671879" cy="41029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248400" y="5476845"/>
            <a:ext cx="1433146" cy="61915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51" name="Straight Arrow Connector 2050"/>
          <p:cNvCxnSpPr/>
          <p:nvPr/>
        </p:nvCxnSpPr>
        <p:spPr>
          <a:xfrm flipH="1">
            <a:off x="6858000" y="4859987"/>
            <a:ext cx="12954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5" name="Straight Arrow Connector 2054"/>
          <p:cNvCxnSpPr/>
          <p:nvPr/>
        </p:nvCxnSpPr>
        <p:spPr>
          <a:xfrm flipH="1">
            <a:off x="7681546" y="5676900"/>
            <a:ext cx="54805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1253636" y="3505200"/>
            <a:ext cx="498964" cy="304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767129" y="3653888"/>
            <a:ext cx="46599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78421" y="3497674"/>
            <a:ext cx="6125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Courier New" pitchFamily="49" charset="0"/>
                <a:cs typeface="Courier New" pitchFamily="49" charset="0"/>
              </a:rPr>
              <a:t>ESC</a:t>
            </a:r>
          </a:p>
        </p:txBody>
      </p:sp>
      <p:sp>
        <p:nvSpPr>
          <p:cNvPr id="24" name="Oval 23"/>
          <p:cNvSpPr/>
          <p:nvPr/>
        </p:nvSpPr>
        <p:spPr>
          <a:xfrm>
            <a:off x="1676033" y="5562600"/>
            <a:ext cx="498964" cy="43815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387594" y="5658564"/>
            <a:ext cx="6125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Courier New" pitchFamily="49" charset="0"/>
                <a:cs typeface="Courier New" pitchFamily="49" charset="0"/>
              </a:rPr>
              <a:t>Ctrl</a:t>
            </a:r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890952" y="5798126"/>
            <a:ext cx="785081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D8EF4-15F2-45E7-AF88-A4EBC972BCF0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99475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Ctrl-c, ESC &amp; command line editing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0FFB5-F75E-4F73-B61B-14659FE15897}" type="datetime1">
              <a:rPr lang="en-US" smtClean="0"/>
              <a:t>10/17/2018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If you get into a situation where you can’t seem get back to a command line prompt, try hitting the Ctrl-C combination or the Esc key – often one of those will abort whatever you are currently doing.</a:t>
            </a:r>
          </a:p>
          <a:p>
            <a:r>
              <a:rPr lang="en-US" dirty="0"/>
              <a:t>The Ctrl character is often represented by the ^</a:t>
            </a:r>
          </a:p>
          <a:p>
            <a:endParaRPr lang="en-US" dirty="0"/>
          </a:p>
          <a:p>
            <a:r>
              <a:rPr lang="en-US" dirty="0"/>
              <a:t>Use Ctrl-a to go to the beginning of the line</a:t>
            </a:r>
          </a:p>
          <a:p>
            <a:r>
              <a:rPr lang="en-US" dirty="0"/>
              <a:t>Use Ctrl-e to go to the end of the line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D8EF4-15F2-45E7-AF88-A4EBC972BCF0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60236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that file?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 anchor="t"/>
          <a:lstStyle/>
          <a:p>
            <a:r>
              <a:rPr lang="en-US" dirty="0">
                <a:solidFill>
                  <a:schemeClr val="accent1"/>
                </a:solidFill>
              </a:rPr>
              <a:t>file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2"/>
          </p:nvPr>
        </p:nvSpPr>
        <p:spPr>
          <a:xfrm>
            <a:off x="487680" y="1980819"/>
            <a:ext cx="8077200" cy="403860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>
                <a:latin typeface="Courier New" pitchFamily="49" charset="0"/>
                <a:cs typeface="Courier New" pitchFamily="49" charset="0"/>
              </a:rPr>
              <a:t>The “file” command tells us what type of file it might be – text, executable, PDF, jpg, 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gzip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, tar, directory, etc.</a:t>
            </a:r>
          </a:p>
          <a:p>
            <a:pPr marL="0" indent="0">
              <a:buNone/>
            </a:pPr>
            <a:endParaRPr lang="en-US" sz="18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1800" dirty="0">
                <a:latin typeface="Courier New" pitchFamily="49" charset="0"/>
                <a:cs typeface="Courier New" pitchFamily="49" charset="0"/>
              </a:rPr>
              <a:t>$ file read-write.txt</a:t>
            </a:r>
          </a:p>
          <a:p>
            <a:pPr marL="0" indent="0">
              <a:buNone/>
            </a:pPr>
            <a:endParaRPr lang="en-US" sz="18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1800" dirty="0">
                <a:latin typeface="Courier New" pitchFamily="49" charset="0"/>
                <a:cs typeface="Courier New" pitchFamily="49" charset="0"/>
              </a:rPr>
              <a:t>$ file world.exe</a:t>
            </a:r>
          </a:p>
          <a:p>
            <a:pPr marL="0" indent="0">
              <a:buNone/>
            </a:pPr>
            <a:endParaRPr lang="en-US" sz="18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1800" dirty="0">
                <a:latin typeface="Courier New" pitchFamily="49" charset="0"/>
                <a:cs typeface="Courier New" pitchFamily="49" charset="0"/>
              </a:rPr>
              <a:t>$ file examples</a:t>
            </a:r>
          </a:p>
          <a:p>
            <a:pPr marL="0" indent="0">
              <a:buNone/>
            </a:pPr>
            <a:endParaRPr lang="en-US" sz="18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1800" dirty="0">
                <a:latin typeface="Courier New" pitchFamily="49" charset="0"/>
                <a:cs typeface="Courier New" pitchFamily="49" charset="0"/>
              </a:rPr>
              <a:t>$ file Linux_slides.pdf</a:t>
            </a:r>
          </a:p>
          <a:p>
            <a:pPr marL="0" indent="0">
              <a:buNone/>
            </a:pPr>
            <a:endParaRPr lang="en-US" sz="18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endParaRPr lang="en-US" sz="18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FE418-2D63-4508-AA0F-852318CC0790}" type="datetime1">
              <a:rPr lang="en-US" smtClean="0"/>
              <a:t>10/17/2018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D8EF4-15F2-45E7-AF88-A4EBC972BCF0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33539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cat and echo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153400" cy="457200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  <a:latin typeface="+mj-lt"/>
                <a:cs typeface="Courier New" pitchFamily="49" charset="0"/>
              </a:rPr>
              <a:t>Use cat to display file contents to the terminal: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533400" y="3727080"/>
            <a:ext cx="8153400" cy="520364"/>
          </a:xfrm>
        </p:spPr>
        <p:txBody>
          <a:bodyPr>
            <a:normAutofit fontScale="92500"/>
          </a:bodyPr>
          <a:lstStyle/>
          <a:p>
            <a:r>
              <a:rPr lang="en-US" dirty="0">
                <a:solidFill>
                  <a:schemeClr val="accent1"/>
                </a:solidFill>
                <a:latin typeface="+mj-lt"/>
                <a:cs typeface="Courier New" pitchFamily="49" charset="0"/>
              </a:rPr>
              <a:t>echo is used to output arbitrary text to the terminal: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85800" y="1676400"/>
            <a:ext cx="5410200" cy="99060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1800" dirty="0">
                <a:latin typeface="Courier New" pitchFamily="49" charset="0"/>
                <a:cs typeface="Courier New" pitchFamily="49" charset="0"/>
              </a:rPr>
              <a:t>$ cat bears</a:t>
            </a:r>
          </a:p>
          <a:p>
            <a:pPr marL="0" indent="0">
              <a:buNone/>
            </a:pPr>
            <a:r>
              <a:rPr lang="en-US" sz="1800" dirty="0">
                <a:latin typeface="Courier New" pitchFamily="49" charset="0"/>
                <a:cs typeface="Courier New" pitchFamily="49" charset="0"/>
              </a:rPr>
              <a:t>$ cat bears7</a:t>
            </a:r>
          </a:p>
          <a:p>
            <a:pPr marL="0" indent="0">
              <a:buNone/>
            </a:pPr>
            <a:r>
              <a:rPr lang="en-US" sz="1800" dirty="0">
                <a:latin typeface="Courier New" pitchFamily="49" charset="0"/>
                <a:cs typeface="Courier New" pitchFamily="49" charset="0"/>
              </a:rPr>
              <a:t>$ cat bears bears7</a:t>
            </a:r>
          </a:p>
          <a:p>
            <a:pPr marL="0" indent="0">
              <a:buNone/>
            </a:pPr>
            <a:endParaRPr lang="en-US" sz="18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endParaRPr lang="en-US" sz="18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endParaRPr lang="en-US" sz="1800" dirty="0"/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85800" y="4419600"/>
            <a:ext cx="4667956" cy="137160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>
                <a:latin typeface="Courier New" pitchFamily="49" charset="0"/>
                <a:cs typeface="Courier New" pitchFamily="49" charset="0"/>
              </a:rPr>
              <a:t>$ echo ‘Hello World!’</a:t>
            </a:r>
          </a:p>
          <a:p>
            <a:pPr marL="0" indent="0">
              <a:buNone/>
            </a:pPr>
            <a:r>
              <a:rPr lang="en-US" sz="1800" dirty="0">
                <a:latin typeface="Courier New" pitchFamily="49" charset="0"/>
                <a:cs typeface="Courier New" pitchFamily="49" charset="0"/>
              </a:rPr>
              <a:t>$ echo without single quotes</a:t>
            </a:r>
          </a:p>
          <a:p>
            <a:pPr marL="0" indent="0">
              <a:buNone/>
            </a:pPr>
            <a:r>
              <a:rPr lang="en-US" sz="1800" dirty="0">
                <a:latin typeface="Courier New" pitchFamily="49" charset="0"/>
                <a:cs typeface="Courier New" pitchFamily="49" charset="0"/>
              </a:rPr>
              <a:t>$ echo ‘Hello World!’ &gt; 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MyWorld</a:t>
            </a:r>
            <a:endParaRPr lang="en-US" sz="1800" dirty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356100"/>
            <a:ext cx="2667000" cy="200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82EE2-529E-4899-A046-0D697B4ECDA3}" type="datetime1">
              <a:rPr lang="en-US" smtClean="0"/>
              <a:t>10/17/2018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33400" y="2743200"/>
            <a:ext cx="7467600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ourier New" pitchFamily="49" charset="0"/>
                <a:cs typeface="Courier New" pitchFamily="49" charset="0"/>
              </a:rPr>
              <a:t>“cat” is short for concatenate. The “cat” command takes one or more files and concatenates their contents to standard output. 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D8EF4-15F2-45E7-AF88-A4EBC972BCF0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9313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Output Redirection to Files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143000"/>
            <a:ext cx="4038600" cy="533400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Redirect output (&gt;):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914400" y="4397375"/>
            <a:ext cx="3962400" cy="533400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Append files (&gt;&gt;</a:t>
            </a:r>
            <a:r>
              <a:rPr lang="en-US" dirty="0">
                <a:solidFill>
                  <a:schemeClr val="accent1"/>
                </a:solidFill>
                <a:sym typeface="Wingdings" panose="05000000000000000000" pitchFamily="2" charset="2"/>
              </a:rPr>
              <a:t>)</a:t>
            </a:r>
            <a:r>
              <a:rPr lang="en-US" dirty="0">
                <a:solidFill>
                  <a:schemeClr val="accent1"/>
                </a:solidFill>
              </a:rPr>
              <a:t>: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914400" y="1905000"/>
            <a:ext cx="6629400" cy="231775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1800" dirty="0">
                <a:latin typeface="Courier New" pitchFamily="49" charset="0"/>
                <a:cs typeface="Courier New" pitchFamily="49" charset="0"/>
              </a:rPr>
              <a:t>$ cat bears &gt; 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Teddybears</a:t>
            </a:r>
            <a:endParaRPr lang="en-US" sz="18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1800" dirty="0">
                <a:latin typeface="Courier New" pitchFamily="49" charset="0"/>
                <a:cs typeface="Courier New" pitchFamily="49" charset="0"/>
              </a:rPr>
              <a:t>$ cat 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Teddybears</a:t>
            </a:r>
            <a:endParaRPr lang="en-US" sz="18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1800" dirty="0">
                <a:latin typeface="Courier New" pitchFamily="49" charset="0"/>
                <a:cs typeface="Courier New" pitchFamily="49" charset="0"/>
              </a:rPr>
              <a:t>$ cat bears bears7 &gt; 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bothbears</a:t>
            </a:r>
            <a:endParaRPr lang="en-US" sz="18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1800" dirty="0">
                <a:latin typeface="Courier New" pitchFamily="49" charset="0"/>
                <a:cs typeface="Courier New" pitchFamily="49" charset="0"/>
              </a:rPr>
              <a:t>$ cat 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bothbears</a:t>
            </a:r>
            <a:endParaRPr lang="en-US" sz="18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1800" dirty="0">
                <a:latin typeface="Courier New" pitchFamily="49" charset="0"/>
                <a:cs typeface="Courier New" pitchFamily="49" charset="0"/>
              </a:rPr>
              <a:t>$ cat bears* &gt; 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allbears</a:t>
            </a:r>
            <a:endParaRPr lang="en-US" sz="18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endParaRPr lang="en-US" sz="10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1800" dirty="0">
                <a:latin typeface="Courier New" pitchFamily="49" charset="0"/>
                <a:cs typeface="Courier New" pitchFamily="49" charset="0"/>
              </a:rPr>
              <a:t>$ echo ‘Hi there!’ &gt; greeting</a:t>
            </a:r>
          </a:p>
          <a:p>
            <a:pPr marL="0" indent="0">
              <a:buNone/>
            </a:pPr>
            <a:r>
              <a:rPr lang="en-US" sz="1800" dirty="0">
                <a:latin typeface="Courier New" pitchFamily="49" charset="0"/>
                <a:cs typeface="Courier New" pitchFamily="49" charset="0"/>
              </a:rPr>
              <a:t>$ cat greeting</a:t>
            </a:r>
          </a:p>
          <a:p>
            <a:pPr marL="0" indent="0">
              <a:buNone/>
            </a:pPr>
            <a:endParaRPr lang="en-US" sz="18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14400" y="5105400"/>
            <a:ext cx="6629400" cy="106680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1800" dirty="0">
                <a:latin typeface="Courier New" pitchFamily="49" charset="0"/>
                <a:cs typeface="Courier New" pitchFamily="49" charset="0"/>
              </a:rPr>
              <a:t>$ echo ‘Hi yourself!’ &gt;&gt; greeting</a:t>
            </a:r>
          </a:p>
          <a:p>
            <a:pPr marL="0" indent="0">
              <a:buNone/>
            </a:pPr>
            <a:r>
              <a:rPr lang="en-US" sz="1800" dirty="0">
                <a:latin typeface="Courier New" pitchFamily="49" charset="0"/>
                <a:cs typeface="Courier New" pitchFamily="49" charset="0"/>
              </a:rPr>
              <a:t>$ cat 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Teddybears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 &gt;&gt; greeting</a:t>
            </a:r>
          </a:p>
          <a:p>
            <a:pPr marL="0" indent="0">
              <a:buNone/>
            </a:pPr>
            <a:r>
              <a:rPr lang="en-US" sz="1800" dirty="0">
                <a:latin typeface="Courier New" pitchFamily="49" charset="0"/>
                <a:cs typeface="Courier New" pitchFamily="49" charset="0"/>
              </a:rPr>
              <a:t>$ cat greeting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65D34-0AE6-49A6-97C0-C315286CFAF4}" type="datetime1">
              <a:rPr lang="en-US" smtClean="0"/>
              <a:t>10/17/2018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D8EF4-15F2-45E7-AF88-A4EBC972BCF0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22847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 #4: cat and echo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143000"/>
            <a:ext cx="4038600" cy="542925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cat a file to view contents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914400" y="4267200"/>
            <a:ext cx="3886200" cy="533400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Using echo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1F162-9CBF-4F59-9797-6F97EC8AA7DC}" type="datetime1">
              <a:rPr lang="en-US" smtClean="0"/>
              <a:t>10/17/2018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2"/>
          </p:nvPr>
        </p:nvSpPr>
        <p:spPr>
          <a:xfrm>
            <a:off x="914400" y="1752600"/>
            <a:ext cx="7315200" cy="251460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1900" dirty="0">
                <a:latin typeface="Courier New" pitchFamily="49" charset="0"/>
                <a:cs typeface="Courier New" pitchFamily="49" charset="0"/>
              </a:rPr>
              <a:t>$ </a:t>
            </a:r>
            <a:r>
              <a:rPr lang="en-US" sz="1900" dirty="0" err="1">
                <a:latin typeface="Courier New" pitchFamily="49" charset="0"/>
                <a:cs typeface="Courier New" pitchFamily="49" charset="0"/>
              </a:rPr>
              <a:t>pwd</a:t>
            </a:r>
            <a:endParaRPr lang="en-US" sz="19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1900" dirty="0">
                <a:latin typeface="Courier New" pitchFamily="49" charset="0"/>
                <a:cs typeface="Courier New" pitchFamily="49" charset="0"/>
              </a:rPr>
              <a:t>$ cd  /home/$USER/</a:t>
            </a:r>
            <a:r>
              <a:rPr lang="en-US" sz="1900" dirty="0" err="1">
                <a:latin typeface="Courier New" pitchFamily="49" charset="0"/>
                <a:cs typeface="Courier New" pitchFamily="49" charset="0"/>
              </a:rPr>
              <a:t>LinuxClass</a:t>
            </a:r>
            <a:endParaRPr lang="en-US" sz="19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1900" dirty="0">
                <a:latin typeface="Courier New" pitchFamily="49" charset="0"/>
                <a:cs typeface="Courier New" pitchFamily="49" charset="0"/>
              </a:rPr>
              <a:t>$ cat  lions</a:t>
            </a:r>
          </a:p>
          <a:p>
            <a:pPr marL="0" indent="0">
              <a:buNone/>
            </a:pPr>
            <a:r>
              <a:rPr lang="en-US" sz="1900" dirty="0">
                <a:latin typeface="Courier New" pitchFamily="49" charset="0"/>
                <a:cs typeface="Courier New" pitchFamily="49" charset="0"/>
              </a:rPr>
              <a:t>$ cat  tigers</a:t>
            </a:r>
          </a:p>
          <a:p>
            <a:pPr marL="0" indent="0">
              <a:buNone/>
            </a:pPr>
            <a:r>
              <a:rPr lang="en-US" sz="1900" dirty="0">
                <a:latin typeface="Courier New" pitchFamily="49" charset="0"/>
                <a:cs typeface="Courier New" pitchFamily="49" charset="0"/>
              </a:rPr>
              <a:t>$ cat  bears</a:t>
            </a:r>
          </a:p>
          <a:p>
            <a:pPr marL="0" indent="0">
              <a:buNone/>
            </a:pPr>
            <a:r>
              <a:rPr lang="en-US" sz="1900" dirty="0">
                <a:latin typeface="Courier New" pitchFamily="49" charset="0"/>
                <a:cs typeface="Courier New" pitchFamily="49" charset="0"/>
              </a:rPr>
              <a:t>$ cat  lions tigers &gt; animals</a:t>
            </a:r>
          </a:p>
          <a:p>
            <a:pPr marL="0" indent="0">
              <a:buNone/>
            </a:pPr>
            <a:r>
              <a:rPr lang="en-US" sz="1900" dirty="0">
                <a:latin typeface="Courier New" pitchFamily="49" charset="0"/>
                <a:cs typeface="Courier New" pitchFamily="49" charset="0"/>
              </a:rPr>
              <a:t>$ cat  animals</a:t>
            </a:r>
          </a:p>
          <a:p>
            <a:pPr marL="0" indent="0">
              <a:buNone/>
            </a:pPr>
            <a:r>
              <a:rPr lang="en-US" sz="1900" dirty="0">
                <a:latin typeface="Courier New" pitchFamily="49" charset="0"/>
                <a:cs typeface="Courier New" pitchFamily="49" charset="0"/>
              </a:rPr>
              <a:t>$ cat  bears &gt;&gt; animals</a:t>
            </a:r>
          </a:p>
          <a:p>
            <a:pPr marL="0" indent="0">
              <a:buNone/>
            </a:pPr>
            <a:r>
              <a:rPr lang="en-US" sz="1900" dirty="0">
                <a:latin typeface="Courier New" pitchFamily="49" charset="0"/>
                <a:cs typeface="Courier New" pitchFamily="49" charset="0"/>
              </a:rPr>
              <a:t>$ cat  animals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914400" y="4876800"/>
            <a:ext cx="7315200" cy="137160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1600" dirty="0">
                <a:latin typeface="Courier New" pitchFamily="49" charset="0"/>
              </a:rPr>
              <a:t>$ echo my name is Chris</a:t>
            </a:r>
          </a:p>
          <a:p>
            <a:pPr marL="0" indent="0">
              <a:buNone/>
            </a:pPr>
            <a:r>
              <a:rPr lang="en-US" sz="1600" dirty="0">
                <a:latin typeface="Courier New" pitchFamily="49" charset="0"/>
              </a:rPr>
              <a:t>$ echo “my name is $USER” &gt; </a:t>
            </a:r>
            <a:r>
              <a:rPr lang="en-US" sz="1600" dirty="0" err="1">
                <a:latin typeface="Courier New" pitchFamily="49" charset="0"/>
              </a:rPr>
              <a:t>myname</a:t>
            </a:r>
            <a:endParaRPr lang="en-US" sz="1600" dirty="0">
              <a:latin typeface="Courier New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urier New" pitchFamily="49" charset="0"/>
              </a:rPr>
              <a:t>$ cat </a:t>
            </a:r>
            <a:r>
              <a:rPr lang="en-US" sz="1600" dirty="0" err="1">
                <a:latin typeface="Courier New" pitchFamily="49" charset="0"/>
              </a:rPr>
              <a:t>myname</a:t>
            </a:r>
            <a:endParaRPr lang="en-US" sz="1600" dirty="0">
              <a:latin typeface="Courier New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urier New" pitchFamily="49" charset="0"/>
              </a:rPr>
              <a:t>$ echo Hello $USER &gt;&gt; </a:t>
            </a:r>
            <a:r>
              <a:rPr lang="en-US" sz="1600" dirty="0" err="1">
                <a:latin typeface="Courier New" pitchFamily="49" charset="0"/>
              </a:rPr>
              <a:t>myname</a:t>
            </a:r>
            <a:endParaRPr lang="en-US" sz="1600" dirty="0">
              <a:latin typeface="Courier New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urier New" pitchFamily="49" charset="0"/>
              </a:rPr>
              <a:t>$ cat </a:t>
            </a:r>
            <a:r>
              <a:rPr lang="en-US" sz="1600" dirty="0" err="1">
                <a:latin typeface="Courier New" pitchFamily="49" charset="0"/>
              </a:rPr>
              <a:t>myname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D8EF4-15F2-45E7-AF88-A4EBC972BCF0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4056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History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819400" y="1371600"/>
            <a:ext cx="6096000" cy="493776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Richard Stallman, in 1983</a:t>
            </a:r>
          </a:p>
          <a:p>
            <a:r>
              <a:rPr lang="en-US" dirty="0"/>
              <a:t>Started the GNU (GNU’s Not Unix!) project</a:t>
            </a:r>
          </a:p>
          <a:p>
            <a:r>
              <a:rPr lang="en-US" dirty="0"/>
              <a:t>Open-sourced versions of standard suite of Unix utilities found in BSD</a:t>
            </a:r>
          </a:p>
          <a:p>
            <a:r>
              <a:rPr lang="en-US" dirty="0"/>
              <a:t>GNU is also a software license – allows for code modifications as long as they are shared</a:t>
            </a:r>
          </a:p>
          <a:p>
            <a:r>
              <a:rPr lang="en-US" dirty="0"/>
              <a:t>Utilities used in Linux, BSD-derived and proprietary Unix operating systems</a:t>
            </a:r>
          </a:p>
          <a:p>
            <a:r>
              <a:rPr lang="en-US" dirty="0"/>
              <a:t>All commands in this lesson are from GNU</a:t>
            </a: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514600"/>
            <a:ext cx="1949562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4FA8A-1370-438C-9D71-DB786390861C}" type="datetime1">
              <a:rPr lang="en-US" smtClean="0"/>
              <a:t>10/17/2018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D8EF4-15F2-45E7-AF88-A4EBC972BCF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43340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Symbolic links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09599" y="1219200"/>
            <a:ext cx="8001001" cy="952500"/>
          </a:xfrm>
        </p:spPr>
        <p:txBody>
          <a:bodyPr anchor="t">
            <a:no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Allows you to reference same file with different name or path – a symbolic link is a another file type.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9599" y="4296751"/>
            <a:ext cx="8153400" cy="1847849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1800" dirty="0">
                <a:latin typeface="Courier New" pitchFamily="49" charset="0"/>
                <a:cs typeface="Courier New" pitchFamily="49" charset="0"/>
              </a:rPr>
              <a:t>Example:</a:t>
            </a:r>
          </a:p>
          <a:p>
            <a:pPr marL="0" indent="0">
              <a:buNone/>
            </a:pPr>
            <a:r>
              <a:rPr lang="en-US" sz="1800" dirty="0">
                <a:latin typeface="Courier New" pitchFamily="49" charset="0"/>
                <a:cs typeface="Courier New" pitchFamily="49" charset="0"/>
              </a:rPr>
              <a:t>$ </a:t>
            </a:r>
            <a:r>
              <a:rPr lang="en-US" sz="1700" dirty="0">
                <a:latin typeface="Courier New" pitchFamily="49" charset="0"/>
                <a:cs typeface="Courier New" pitchFamily="49" charset="0"/>
              </a:rPr>
              <a:t>ln  –s /home/$USER/</a:t>
            </a:r>
            <a:r>
              <a:rPr lang="en-US" sz="1700" dirty="0" err="1">
                <a:latin typeface="Courier New" pitchFamily="49" charset="0"/>
                <a:cs typeface="Courier New" pitchFamily="49" charset="0"/>
              </a:rPr>
              <a:t>LinuxClass</a:t>
            </a:r>
            <a:r>
              <a:rPr lang="en-US" sz="1700" dirty="0">
                <a:latin typeface="Courier New" pitchFamily="49" charset="0"/>
                <a:cs typeface="Courier New" pitchFamily="49" charset="0"/>
              </a:rPr>
              <a:t>/examples/</a:t>
            </a:r>
            <a:r>
              <a:rPr lang="en-US" sz="1700" dirty="0" err="1">
                <a:latin typeface="Courier New" pitchFamily="49" charset="0"/>
                <a:cs typeface="Courier New" pitchFamily="49" charset="0"/>
              </a:rPr>
              <a:t>tmp</a:t>
            </a:r>
            <a:r>
              <a:rPr lang="en-US" sz="1700" dirty="0">
                <a:latin typeface="Courier New" pitchFamily="49" charset="0"/>
                <a:cs typeface="Courier New" pitchFamily="49" charset="0"/>
              </a:rPr>
              <a:t>/colors color-pairs </a:t>
            </a:r>
          </a:p>
          <a:p>
            <a:pPr marL="0" indent="0">
              <a:buNone/>
            </a:pPr>
            <a:r>
              <a:rPr lang="en-US" sz="1800" dirty="0">
                <a:latin typeface="Courier New" pitchFamily="49" charset="0"/>
                <a:cs typeface="Courier New" pitchFamily="49" charset="0"/>
              </a:rPr>
              <a:t>$ 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ls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 –la color-pairs</a:t>
            </a:r>
          </a:p>
          <a:p>
            <a:pPr marL="0" indent="0">
              <a:buNone/>
            </a:pPr>
            <a:r>
              <a:rPr lang="en-US" sz="1800" dirty="0">
                <a:latin typeface="Courier New" pitchFamily="49" charset="0"/>
                <a:cs typeface="Courier New" pitchFamily="49" charset="0"/>
              </a:rPr>
              <a:t>$ cat /home/$USER/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LinuxClass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/examples/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tmp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/colors</a:t>
            </a:r>
          </a:p>
          <a:p>
            <a:pPr marL="0" indent="0">
              <a:buNone/>
            </a:pPr>
            <a:r>
              <a:rPr lang="en-US" sz="1800" dirty="0">
                <a:latin typeface="Courier New" pitchFamily="49" charset="0"/>
                <a:cs typeface="Courier New" pitchFamily="49" charset="0"/>
              </a:rPr>
              <a:t>$ cat color-pairs</a:t>
            </a:r>
          </a:p>
          <a:p>
            <a:pPr marL="0" indent="0">
              <a:buNone/>
            </a:pPr>
            <a:endParaRPr lang="en-US" sz="18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endParaRPr lang="en-US" sz="18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AB890-101F-4229-8322-665EADBBCE4B}" type="datetime1">
              <a:rPr lang="en-US" smtClean="0"/>
              <a:t>10/17/2018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6266" y="2333625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5"/>
          <p:cNvSpPr>
            <a:spLocks noGrp="1"/>
          </p:cNvSpPr>
          <p:nvPr>
            <p:ph sz="quarter" idx="4"/>
          </p:nvPr>
        </p:nvSpPr>
        <p:spPr>
          <a:xfrm>
            <a:off x="609600" y="2333625"/>
            <a:ext cx="5181600" cy="1552575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1800" dirty="0">
                <a:latin typeface="Courier New" pitchFamily="49" charset="0"/>
                <a:cs typeface="Courier New" pitchFamily="49" charset="0"/>
              </a:rPr>
              <a:t>$ 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ln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  –s  &lt;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existing_file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&gt;  &lt;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file_link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&gt;</a:t>
            </a:r>
          </a:p>
          <a:p>
            <a:pPr marL="0" indent="0">
              <a:buNone/>
            </a:pPr>
            <a:r>
              <a:rPr lang="en-US" sz="1800" dirty="0">
                <a:latin typeface="Courier New" pitchFamily="49" charset="0"/>
                <a:cs typeface="Courier New" pitchFamily="49" charset="0"/>
              </a:rPr>
              <a:t>$ cat Capitals</a:t>
            </a:r>
          </a:p>
          <a:p>
            <a:pPr marL="0" indent="0">
              <a:buNone/>
            </a:pPr>
            <a:r>
              <a:rPr lang="en-US" sz="1800" dirty="0">
                <a:latin typeface="Courier New" pitchFamily="49" charset="0"/>
                <a:cs typeface="Courier New" pitchFamily="49" charset="0"/>
              </a:rPr>
              <a:t>$ ln  –s  Capitals  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CapCities</a:t>
            </a:r>
            <a:endParaRPr lang="en-US" sz="18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1800" dirty="0">
                <a:latin typeface="Courier New" pitchFamily="49" charset="0"/>
                <a:cs typeface="Courier New" pitchFamily="49" charset="0"/>
              </a:rPr>
              <a:t>$ 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ls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  –l  Cap*</a:t>
            </a:r>
          </a:p>
          <a:p>
            <a:pPr marL="0" indent="0">
              <a:buNone/>
            </a:pPr>
            <a:r>
              <a:rPr lang="en-US" sz="1800" dirty="0">
                <a:latin typeface="Courier New" pitchFamily="49" charset="0"/>
                <a:cs typeface="Courier New" pitchFamily="49" charset="0"/>
              </a:rPr>
              <a:t>$ cat 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CapCities</a:t>
            </a:r>
            <a:endParaRPr lang="en-US" sz="18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endParaRPr lang="en-US" sz="18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endParaRPr lang="en-US" sz="18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endParaRPr lang="en-US" sz="18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D8EF4-15F2-45E7-AF88-A4EBC972BCF0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47105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files/directories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43000"/>
            <a:ext cx="4040188" cy="457199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Using touch and </a:t>
            </a:r>
            <a:r>
              <a:rPr lang="en-US" dirty="0" err="1">
                <a:solidFill>
                  <a:schemeClr val="accent1"/>
                </a:solidFill>
              </a:rPr>
              <a:t>mkdir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533400" y="1905000"/>
            <a:ext cx="8153400" cy="426720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>
                <a:latin typeface="Courier New" pitchFamily="49" charset="0"/>
              </a:rPr>
              <a:t>To create an empty file, use the touch command:</a:t>
            </a:r>
          </a:p>
          <a:p>
            <a:pPr marL="0" indent="0">
              <a:buNone/>
            </a:pPr>
            <a:r>
              <a:rPr lang="en-US" sz="1800" b="1" dirty="0">
                <a:latin typeface="Courier New" pitchFamily="49" charset="0"/>
              </a:rPr>
              <a:t>$ touch  </a:t>
            </a:r>
            <a:r>
              <a:rPr lang="en-US" sz="1800" b="1" dirty="0" err="1">
                <a:latin typeface="Courier New" pitchFamily="49" charset="0"/>
              </a:rPr>
              <a:t>my_data_file</a:t>
            </a:r>
            <a:endParaRPr lang="en-US" sz="1800" b="1" dirty="0">
              <a:latin typeface="Courier New" pitchFamily="49" charset="0"/>
            </a:endParaRPr>
          </a:p>
          <a:p>
            <a:pPr marL="0" indent="0">
              <a:buNone/>
            </a:pPr>
            <a:endParaRPr lang="en-US" sz="1800" b="1" dirty="0">
              <a:latin typeface="Courier New" pitchFamily="49" charset="0"/>
            </a:endParaRPr>
          </a:p>
          <a:p>
            <a:pPr marL="0" indent="0">
              <a:buNone/>
            </a:pPr>
            <a:r>
              <a:rPr lang="en-US" sz="1800" b="1" dirty="0">
                <a:latin typeface="Courier New" pitchFamily="49" charset="0"/>
              </a:rPr>
              <a:t>You can also create a file using an editor such as </a:t>
            </a:r>
            <a:r>
              <a:rPr lang="en-US" sz="1800" b="1" dirty="0" err="1">
                <a:latin typeface="Courier New" pitchFamily="49" charset="0"/>
              </a:rPr>
              <a:t>pico</a:t>
            </a:r>
            <a:r>
              <a:rPr lang="en-US" sz="1800" b="1" dirty="0">
                <a:latin typeface="Courier New" pitchFamily="49" charset="0"/>
              </a:rPr>
              <a:t>, </a:t>
            </a:r>
            <a:r>
              <a:rPr lang="en-US" sz="1800" b="1" dirty="0" err="1">
                <a:latin typeface="Courier New" pitchFamily="49" charset="0"/>
              </a:rPr>
              <a:t>nano</a:t>
            </a:r>
            <a:r>
              <a:rPr lang="en-US" sz="1800" b="1" dirty="0">
                <a:latin typeface="Courier New" pitchFamily="49" charset="0"/>
              </a:rPr>
              <a:t>, vi or </a:t>
            </a:r>
            <a:r>
              <a:rPr lang="en-US" sz="1800" b="1" dirty="0" err="1">
                <a:latin typeface="Courier New" pitchFamily="49" charset="0"/>
              </a:rPr>
              <a:t>emacs</a:t>
            </a:r>
            <a:r>
              <a:rPr lang="en-US" sz="1800" b="1" dirty="0">
                <a:latin typeface="Courier New" pitchFamily="49" charset="0"/>
              </a:rPr>
              <a:t>:</a:t>
            </a:r>
          </a:p>
          <a:p>
            <a:pPr marL="0" indent="0">
              <a:buNone/>
            </a:pPr>
            <a:r>
              <a:rPr lang="en-US" sz="1800" b="1" dirty="0">
                <a:latin typeface="Courier New" pitchFamily="49" charset="0"/>
              </a:rPr>
              <a:t>$ </a:t>
            </a:r>
            <a:r>
              <a:rPr lang="en-US" sz="1800" b="1" dirty="0" err="1">
                <a:latin typeface="Courier New" pitchFamily="49" charset="0"/>
              </a:rPr>
              <a:t>nano</a:t>
            </a:r>
            <a:r>
              <a:rPr lang="en-US" sz="1800" b="1" dirty="0">
                <a:latin typeface="Courier New" pitchFamily="49" charset="0"/>
              </a:rPr>
              <a:t>  Music</a:t>
            </a:r>
          </a:p>
          <a:p>
            <a:pPr marL="0" indent="0">
              <a:buNone/>
            </a:pPr>
            <a:endParaRPr lang="en-US" sz="1800" b="1" dirty="0">
              <a:latin typeface="Courier New" pitchFamily="49" charset="0"/>
            </a:endParaRPr>
          </a:p>
          <a:p>
            <a:pPr marL="0" indent="0">
              <a:buNone/>
            </a:pPr>
            <a:r>
              <a:rPr lang="en-US" sz="1800" b="1" dirty="0">
                <a:latin typeface="Courier New" pitchFamily="49" charset="0"/>
              </a:rPr>
              <a:t>To create a directory:</a:t>
            </a:r>
          </a:p>
          <a:p>
            <a:pPr marL="0" indent="0">
              <a:buNone/>
            </a:pPr>
            <a:r>
              <a:rPr lang="en-US" sz="1800" b="1" dirty="0">
                <a:latin typeface="Courier New" pitchFamily="49" charset="0"/>
              </a:rPr>
              <a:t>$ </a:t>
            </a:r>
            <a:r>
              <a:rPr lang="en-US" sz="1800" b="1" dirty="0" err="1">
                <a:latin typeface="Courier New" pitchFamily="49" charset="0"/>
              </a:rPr>
              <a:t>mkdir</a:t>
            </a:r>
            <a:r>
              <a:rPr lang="en-US" sz="1800" b="1" dirty="0">
                <a:latin typeface="Courier New" pitchFamily="49" charset="0"/>
              </a:rPr>
              <a:t>  </a:t>
            </a:r>
            <a:r>
              <a:rPr lang="en-US" sz="1800" b="1" dirty="0" err="1">
                <a:latin typeface="Courier New" pitchFamily="49" charset="0"/>
              </a:rPr>
              <a:t>Mydirectory</a:t>
            </a:r>
            <a:endParaRPr lang="en-US" sz="1800" b="1" dirty="0">
              <a:latin typeface="Courier New" pitchFamily="49" charset="0"/>
            </a:endParaRPr>
          </a:p>
          <a:p>
            <a:pPr marL="0" indent="0">
              <a:buNone/>
            </a:pPr>
            <a:r>
              <a:rPr lang="en-US" sz="1800" b="1" dirty="0">
                <a:latin typeface="Courier New" pitchFamily="49" charset="0"/>
              </a:rPr>
              <a:t>$ </a:t>
            </a:r>
            <a:r>
              <a:rPr lang="en-US" sz="1800" b="1" dirty="0" err="1">
                <a:latin typeface="Courier New" pitchFamily="49" charset="0"/>
              </a:rPr>
              <a:t>mkdir</a:t>
            </a:r>
            <a:r>
              <a:rPr lang="en-US" sz="1800" b="1" dirty="0">
                <a:latin typeface="Courier New" pitchFamily="49" charset="0"/>
              </a:rPr>
              <a:t>  2017</a:t>
            </a:r>
          </a:p>
          <a:p>
            <a:pPr marL="0" indent="0">
              <a:buNone/>
            </a:pPr>
            <a:r>
              <a:rPr lang="en-US" sz="1800" b="1" dirty="0">
                <a:latin typeface="Courier New" pitchFamily="49" charset="0"/>
              </a:rPr>
              <a:t>$ </a:t>
            </a:r>
            <a:r>
              <a:rPr lang="en-US" sz="1800" b="1" dirty="0" err="1">
                <a:latin typeface="Courier New" pitchFamily="49" charset="0"/>
              </a:rPr>
              <a:t>mkdir</a:t>
            </a:r>
            <a:r>
              <a:rPr lang="en-US" sz="1800" b="1" dirty="0">
                <a:latin typeface="Courier New" pitchFamily="49" charset="0"/>
              </a:rPr>
              <a:t>  –p  2018/Jan/stats</a:t>
            </a:r>
          </a:p>
          <a:p>
            <a:pPr marL="0" indent="0">
              <a:buNone/>
            </a:pPr>
            <a:endParaRPr lang="en-US" sz="18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B7393-1491-4CD2-9B39-1BECA87A0D89}" type="datetime1">
              <a:rPr lang="en-US" smtClean="0"/>
              <a:t>10/17/2018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D8EF4-15F2-45E7-AF88-A4EBC972BCF0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05130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Deleting files/directories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533400" y="1219200"/>
            <a:ext cx="6553200" cy="4572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Using </a:t>
            </a:r>
            <a:r>
              <a:rPr lang="en-US" dirty="0" err="1">
                <a:solidFill>
                  <a:schemeClr val="accent1"/>
                </a:solidFill>
              </a:rPr>
              <a:t>rm</a:t>
            </a:r>
            <a:r>
              <a:rPr lang="en-US" dirty="0">
                <a:solidFill>
                  <a:schemeClr val="accent1"/>
                </a:solidFill>
              </a:rPr>
              <a:t> and </a:t>
            </a:r>
            <a:r>
              <a:rPr lang="en-US" dirty="0" err="1">
                <a:solidFill>
                  <a:schemeClr val="accent1"/>
                </a:solidFill>
              </a:rPr>
              <a:t>rmdir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" y="1905000"/>
            <a:ext cx="7997952" cy="434340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1800" b="1" dirty="0">
                <a:latin typeface="Courier New" pitchFamily="49" charset="0"/>
              </a:rPr>
              <a:t>To remove a file:</a:t>
            </a:r>
            <a:endParaRPr lang="en-US" sz="1800" b="1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1800" b="1" dirty="0">
                <a:latin typeface="Courier New" pitchFamily="49" charset="0"/>
                <a:cs typeface="Courier New" pitchFamily="49" charset="0"/>
              </a:rPr>
              <a:t>$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</a:rPr>
              <a:t>rm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</a:rPr>
              <a:t>my_data_file</a:t>
            </a:r>
            <a:endParaRPr lang="en-US" sz="1800" b="1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1800" b="1" dirty="0">
                <a:latin typeface="Courier New" pitchFamily="49" charset="0"/>
                <a:cs typeface="Courier New" pitchFamily="49" charset="0"/>
              </a:rPr>
              <a:t>$ touch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</a:rPr>
              <a:t>myFile</a:t>
            </a:r>
            <a:endParaRPr lang="en-US" sz="1800" b="1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1800" b="1" dirty="0">
                <a:latin typeface="Courier New" pitchFamily="49" charset="0"/>
                <a:cs typeface="Courier New" pitchFamily="49" charset="0"/>
              </a:rPr>
              <a:t>$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</a:rPr>
              <a:t>chmod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  u-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</a:rPr>
              <a:t>rwx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</a:rPr>
              <a:t>myFile</a:t>
            </a:r>
            <a:endParaRPr lang="en-US" sz="1800" b="1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1800" b="1" dirty="0">
                <a:latin typeface="Courier New" pitchFamily="49" charset="0"/>
                <a:cs typeface="Courier New" pitchFamily="49" charset="0"/>
              </a:rPr>
              <a:t>$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</a:rPr>
              <a:t>rm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</a:rPr>
              <a:t>myFile</a:t>
            </a:r>
            <a:endParaRPr lang="en-US" sz="1800" b="1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1800" b="1" dirty="0">
                <a:latin typeface="Courier New" pitchFamily="49" charset="0"/>
                <a:cs typeface="Courier New" pitchFamily="49" charset="0"/>
              </a:rPr>
              <a:t>$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</a:rPr>
              <a:t>rm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 –f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</a:rPr>
              <a:t>myFile</a:t>
            </a:r>
            <a:endParaRPr lang="en-US" sz="1800" b="1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endParaRPr lang="en-US" sz="1800" b="1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1800" b="1" dirty="0">
                <a:latin typeface="Courier New" pitchFamily="49" charset="0"/>
                <a:cs typeface="Courier New" pitchFamily="49" charset="0"/>
              </a:rPr>
              <a:t>To remove a directory:</a:t>
            </a:r>
          </a:p>
          <a:p>
            <a:pPr marL="0" indent="0">
              <a:buNone/>
            </a:pPr>
            <a:r>
              <a:rPr lang="en-US" sz="1800" b="1" dirty="0">
                <a:latin typeface="Courier New" pitchFamily="49" charset="0"/>
                <a:cs typeface="Courier New" pitchFamily="49" charset="0"/>
              </a:rPr>
              <a:t>$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</a:rPr>
              <a:t>rmdir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</a:rPr>
              <a:t>Mydirectory</a:t>
            </a:r>
            <a:endParaRPr lang="en-US" sz="1800" b="1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1800" b="1" dirty="0">
                <a:latin typeface="Courier New" pitchFamily="49" charset="0"/>
                <a:cs typeface="Courier New" pitchFamily="49" charset="0"/>
              </a:rPr>
              <a:t>$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</a:rPr>
              <a:t>rm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 –r 2017</a:t>
            </a:r>
          </a:p>
          <a:p>
            <a:pPr marL="0" indent="0">
              <a:buNone/>
            </a:pPr>
            <a:endParaRPr lang="en-US" sz="1800" b="1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1800" b="1" i="1" dirty="0" err="1">
                <a:latin typeface="Courier New" pitchFamily="49" charset="0"/>
                <a:cs typeface="Courier New" pitchFamily="49" charset="0"/>
              </a:rPr>
              <a:t>rmdir</a:t>
            </a:r>
            <a:r>
              <a:rPr lang="en-US" sz="1800" b="1" i="1" dirty="0">
                <a:latin typeface="Courier New" pitchFamily="49" charset="0"/>
                <a:cs typeface="Courier New" pitchFamily="49" charset="0"/>
              </a:rPr>
              <a:t> only works if the directory is empty!</a:t>
            </a:r>
          </a:p>
          <a:p>
            <a:pPr marL="0" indent="0">
              <a:buNone/>
            </a:pPr>
            <a:endParaRPr lang="en-US" sz="1800" b="1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+mj-lt"/>
                <a:cs typeface="Courier New" pitchFamily="49" charset="0"/>
              </a:rPr>
              <a:t>Dangerous:</a:t>
            </a:r>
            <a:endParaRPr lang="en-US" sz="1800" b="1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1800" b="1" dirty="0">
                <a:latin typeface="Courier New" pitchFamily="49" charset="0"/>
                <a:cs typeface="Courier New" pitchFamily="49" charset="0"/>
              </a:rPr>
              <a:t>$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</a:rPr>
              <a:t>rm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  –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</a:rPr>
              <a:t>rf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  *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B7393-1491-4CD2-9B39-1BECA87A0D89}" type="datetime1">
              <a:rPr lang="en-US" smtClean="0"/>
              <a:t>10/17/2018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D8EF4-15F2-45E7-AF88-A4EBC972BCF0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84536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 #5: Creating and deleting files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81876"/>
            <a:ext cx="6553200" cy="381000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Creating a file, directory &amp; symbolic link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87680" y="4375149"/>
            <a:ext cx="4465320" cy="457200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Deleting a file and directory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767E5-B4FE-45EC-814B-8147FEE3446D}" type="datetime1">
              <a:rPr lang="en-US" smtClean="0"/>
              <a:t>10/17/2018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2"/>
          </p:nvPr>
        </p:nvSpPr>
        <p:spPr>
          <a:xfrm>
            <a:off x="457200" y="1631947"/>
            <a:ext cx="7610856" cy="2743202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/>
              <a:t>$ cd  /home/$USER/</a:t>
            </a:r>
            <a:r>
              <a:rPr lang="en-US" dirty="0" err="1"/>
              <a:t>LinuxClass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$ echo  ‘I love genomic research!’  &gt;  science</a:t>
            </a:r>
          </a:p>
          <a:p>
            <a:pPr marL="0" indent="0">
              <a:buNone/>
            </a:pPr>
            <a:r>
              <a:rPr lang="en-US" dirty="0"/>
              <a:t>Now create a file named </a:t>
            </a:r>
            <a:r>
              <a:rPr lang="en-US" dirty="0" err="1"/>
              <a:t>science_project</a:t>
            </a:r>
            <a:r>
              <a:rPr lang="en-US" dirty="0"/>
              <a:t> and a directory named </a:t>
            </a:r>
            <a:r>
              <a:rPr lang="en-US" dirty="0" err="1"/>
              <a:t>scienceclass</a:t>
            </a:r>
            <a:r>
              <a:rPr lang="en-US" dirty="0"/>
              <a:t> (hint: use touch &amp; </a:t>
            </a:r>
            <a:r>
              <a:rPr lang="en-US" dirty="0" err="1"/>
              <a:t>mkdir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dirty="0"/>
              <a:t>$ ls  –</a:t>
            </a:r>
            <a:r>
              <a:rPr lang="en-US" dirty="0" err="1"/>
              <a:t>ld</a:t>
            </a:r>
            <a:r>
              <a:rPr lang="en-US" dirty="0"/>
              <a:t>  science*</a:t>
            </a:r>
          </a:p>
          <a:p>
            <a:pPr marL="0" indent="0">
              <a:buNone/>
            </a:pPr>
            <a:r>
              <a:rPr lang="en-US" dirty="0"/>
              <a:t>$ ln –s  /home/$USER/</a:t>
            </a:r>
            <a:r>
              <a:rPr lang="en-US" dirty="0" err="1"/>
              <a:t>LinuxClass</a:t>
            </a:r>
            <a:r>
              <a:rPr lang="en-US" dirty="0"/>
              <a:t>/examples/</a:t>
            </a:r>
            <a:r>
              <a:rPr lang="en-US" dirty="0" err="1"/>
              <a:t>tmp</a:t>
            </a:r>
            <a:r>
              <a:rPr lang="en-US"/>
              <a:t>/ice</a:t>
            </a:r>
            <a:r>
              <a:rPr lang="en-US" dirty="0" err="1"/>
              <a:t>_cream</a:t>
            </a:r>
            <a:r>
              <a:rPr lang="en-US" dirty="0"/>
              <a:t>  ICECREAM</a:t>
            </a:r>
          </a:p>
          <a:p>
            <a:pPr marL="0" indent="0">
              <a:buNone/>
            </a:pPr>
            <a:r>
              <a:rPr lang="en-US" dirty="0"/>
              <a:t>$ ls –la ICECREAM</a:t>
            </a:r>
          </a:p>
          <a:p>
            <a:pPr marL="0" indent="0">
              <a:buNone/>
            </a:pPr>
            <a:r>
              <a:rPr lang="en-US" dirty="0"/>
              <a:t>$ cat ICECREAM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87680" y="4876800"/>
            <a:ext cx="7772400" cy="144780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/>
              <a:t>$ </a:t>
            </a:r>
            <a:r>
              <a:rPr lang="en-US" dirty="0" err="1"/>
              <a:t>rm</a:t>
            </a:r>
            <a:r>
              <a:rPr lang="en-US" dirty="0"/>
              <a:t>  science*</a:t>
            </a:r>
          </a:p>
          <a:p>
            <a:pPr marL="0" indent="0">
              <a:buNone/>
            </a:pPr>
            <a:r>
              <a:rPr lang="en-US" dirty="0"/>
              <a:t>$ </a:t>
            </a:r>
            <a:r>
              <a:rPr lang="en-US" dirty="0" err="1"/>
              <a:t>ls</a:t>
            </a:r>
            <a:r>
              <a:rPr lang="en-US" dirty="0"/>
              <a:t>  –</a:t>
            </a:r>
            <a:r>
              <a:rPr lang="en-US" dirty="0" err="1"/>
              <a:t>ld</a:t>
            </a:r>
            <a:r>
              <a:rPr lang="en-US" dirty="0"/>
              <a:t>  science*</a:t>
            </a:r>
          </a:p>
          <a:p>
            <a:pPr marL="0" indent="0">
              <a:buNone/>
            </a:pPr>
            <a:r>
              <a:rPr lang="en-US" i="1" dirty="0"/>
              <a:t>What happened?</a:t>
            </a:r>
          </a:p>
          <a:p>
            <a:pPr marL="0" indent="0">
              <a:buNone/>
            </a:pPr>
            <a:r>
              <a:rPr lang="en-US" dirty="0"/>
              <a:t>$ </a:t>
            </a:r>
            <a:r>
              <a:rPr lang="en-US" dirty="0" err="1"/>
              <a:t>rmdir</a:t>
            </a:r>
            <a:r>
              <a:rPr lang="en-US" dirty="0"/>
              <a:t>  </a:t>
            </a:r>
            <a:r>
              <a:rPr lang="en-US" dirty="0" err="1"/>
              <a:t>scienceclass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D8EF4-15F2-45E7-AF88-A4EBC972BCF0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4028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Displaying Portions of a File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43000"/>
            <a:ext cx="3962400" cy="1066800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“more” or “less”</a:t>
            </a:r>
          </a:p>
          <a:p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508195" y="3464268"/>
            <a:ext cx="3962400" cy="457200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“head” or  “tail”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057401"/>
            <a:ext cx="8001000" cy="1174750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>
                <a:latin typeface="Courier New" pitchFamily="49" charset="0"/>
                <a:cs typeface="Courier New" pitchFamily="49" charset="0"/>
              </a:rPr>
              <a:t>$ more  mascots.txt</a:t>
            </a:r>
          </a:p>
          <a:p>
            <a:pPr marL="0" indent="0">
              <a:buNone/>
            </a:pPr>
            <a:r>
              <a:rPr lang="en-US" sz="1800" b="1" dirty="0">
                <a:latin typeface="Courier New" pitchFamily="49" charset="0"/>
                <a:cs typeface="Courier New" pitchFamily="49" charset="0"/>
              </a:rPr>
              <a:t>$ less  mascots.txt</a:t>
            </a:r>
          </a:p>
          <a:p>
            <a:pPr marL="0" indent="0">
              <a:buNone/>
            </a:pPr>
            <a:r>
              <a:rPr lang="en-US" sz="1800" b="1" dirty="0">
                <a:latin typeface="Courier New" pitchFamily="49" charset="0"/>
                <a:cs typeface="Courier New" pitchFamily="49" charset="0"/>
              </a:rPr>
              <a:t>- each prints out a page of a file at a time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" y="4146552"/>
            <a:ext cx="8077200" cy="2081600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>
                <a:latin typeface="Courier New" pitchFamily="49" charset="0"/>
                <a:cs typeface="Courier New" pitchFamily="49" charset="0"/>
              </a:rPr>
              <a:t>$ head  mascots.txt</a:t>
            </a:r>
          </a:p>
          <a:p>
            <a:pPr marL="0" indent="0">
              <a:buNone/>
            </a:pPr>
            <a:r>
              <a:rPr lang="en-US" sz="1800" b="1" dirty="0">
                <a:latin typeface="Courier New" pitchFamily="49" charset="0"/>
                <a:cs typeface="Courier New" pitchFamily="49" charset="0"/>
              </a:rPr>
              <a:t> - prints out the first 10 lines by default.  Can use the –n argument to change the default number of lines</a:t>
            </a:r>
          </a:p>
          <a:p>
            <a:pPr marL="0" indent="0">
              <a:buNone/>
            </a:pPr>
            <a:endParaRPr lang="en-US" sz="1800" b="1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1800" b="1" dirty="0">
                <a:latin typeface="Courier New" pitchFamily="49" charset="0"/>
                <a:cs typeface="Courier New" pitchFamily="49" charset="0"/>
              </a:rPr>
              <a:t>$ tail  –20  mascots.txt</a:t>
            </a:r>
          </a:p>
          <a:p>
            <a:pPr marL="0" indent="0">
              <a:buNone/>
            </a:pPr>
            <a:r>
              <a:rPr lang="en-US" sz="1800" b="1" dirty="0">
                <a:latin typeface="Courier New" pitchFamily="49" charset="0"/>
                <a:cs typeface="Courier New" pitchFamily="49" charset="0"/>
              </a:rPr>
              <a:t> - prints out the last 20 lines </a:t>
            </a:r>
          </a:p>
          <a:p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7D10D-A166-4843-9648-DCCF040353BB}" type="datetime1">
              <a:rPr lang="en-US" smtClean="0"/>
              <a:t>10/17/2018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D8EF4-15F2-45E7-AF88-A4EBC972BCF0}" type="slidenum">
              <a:rPr lang="en-US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09415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Text editors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9403" y="1371600"/>
            <a:ext cx="8153400" cy="3581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Good simple editors:</a:t>
            </a:r>
          </a:p>
          <a:p>
            <a:r>
              <a:rPr lang="en-US" sz="2800" dirty="0" err="1"/>
              <a:t>pico</a:t>
            </a:r>
            <a:r>
              <a:rPr lang="en-US" sz="2800" dirty="0"/>
              <a:t> (pine composer)</a:t>
            </a:r>
          </a:p>
          <a:p>
            <a:r>
              <a:rPr lang="en-US" sz="2800" dirty="0" err="1"/>
              <a:t>nano</a:t>
            </a:r>
            <a:r>
              <a:rPr lang="en-US" sz="2800" dirty="0"/>
              <a:t> (</a:t>
            </a:r>
            <a:r>
              <a:rPr lang="en-US" sz="2800" dirty="0" err="1"/>
              <a:t>pico</a:t>
            </a:r>
            <a:r>
              <a:rPr lang="en-US" sz="2800" dirty="0"/>
              <a:t> clone)</a:t>
            </a:r>
          </a:p>
          <a:p>
            <a:endParaRPr lang="en-US" sz="2800" dirty="0"/>
          </a:p>
          <a:p>
            <a:pPr marL="0" indent="0">
              <a:buNone/>
            </a:pPr>
            <a:r>
              <a:rPr lang="en-US" sz="2800" dirty="0"/>
              <a:t>Advanced editors with more features:</a:t>
            </a:r>
          </a:p>
          <a:p>
            <a:r>
              <a:rPr lang="en-US" sz="2800" dirty="0"/>
              <a:t>“vim” (vi-improved)</a:t>
            </a:r>
          </a:p>
          <a:p>
            <a:r>
              <a:rPr lang="en-US" sz="2800" dirty="0"/>
              <a:t>“emacs” (Editor </a:t>
            </a:r>
            <a:r>
              <a:rPr lang="en-US" sz="2800" dirty="0" err="1"/>
              <a:t>MACroS</a:t>
            </a:r>
            <a:r>
              <a:rPr lang="en-US" sz="2800" dirty="0"/>
              <a:t>)</a:t>
            </a:r>
          </a:p>
          <a:p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7D10D-A166-4843-9648-DCCF040353BB}" type="datetime1">
              <a:rPr lang="en-US" smtClean="0"/>
              <a:t>10/17/2018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D8EF4-15F2-45E7-AF88-A4EBC972BCF0}" type="slidenum">
              <a:rPr lang="en-US" smtClean="0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04901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nano</a:t>
            </a:r>
            <a:r>
              <a:rPr lang="en-US" dirty="0"/>
              <a:t> – a simple editor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A4CB8-601E-4368-B331-CED2B3FDE487}" type="datetime1">
              <a:rPr lang="en-US" smtClean="0"/>
              <a:t>10/17/2018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2"/>
          </p:nvPr>
        </p:nvSpPr>
        <p:spPr>
          <a:xfrm>
            <a:off x="381000" y="1905000"/>
            <a:ext cx="8229600" cy="426720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The essentials:</a:t>
            </a:r>
          </a:p>
          <a:p>
            <a:r>
              <a:rPr lang="en-US" dirty="0"/>
              <a:t>Just start typing – can use arrow keys to position, backspace or delete key to delete characters to the left</a:t>
            </a:r>
          </a:p>
          <a:p>
            <a:r>
              <a:rPr lang="en-US" dirty="0"/>
              <a:t>Keystrokes for basic commands at bottom of the screen</a:t>
            </a:r>
          </a:p>
          <a:p>
            <a:r>
              <a:rPr lang="en-US" dirty="0"/>
              <a:t>^G – help screen (^C to exit help)</a:t>
            </a:r>
          </a:p>
          <a:p>
            <a:r>
              <a:rPr lang="en-US" dirty="0"/>
              <a:t>^O – save the file</a:t>
            </a:r>
          </a:p>
          <a:p>
            <a:r>
              <a:rPr lang="en-US" dirty="0"/>
              <a:t>^W – search for a string</a:t>
            </a:r>
          </a:p>
          <a:p>
            <a:r>
              <a:rPr lang="en-US" dirty="0"/>
              <a:t>^X – exit </a:t>
            </a:r>
            <a:r>
              <a:rPr lang="en-US" dirty="0" err="1"/>
              <a:t>nano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$ </a:t>
            </a:r>
            <a:r>
              <a:rPr lang="en-US" dirty="0" err="1"/>
              <a:t>nano</a:t>
            </a:r>
            <a:r>
              <a:rPr lang="en-US" dirty="0"/>
              <a:t>  --help</a:t>
            </a:r>
          </a:p>
        </p:txBody>
      </p:sp>
      <p:sp>
        <p:nvSpPr>
          <p:cNvPr id="9" name="Content Placeholder 6"/>
          <p:cNvSpPr>
            <a:spLocks noGrp="1"/>
          </p:cNvSpPr>
          <p:nvPr>
            <p:ph sz="quarter" idx="2"/>
          </p:nvPr>
        </p:nvSpPr>
        <p:spPr>
          <a:xfrm>
            <a:off x="381000" y="1295400"/>
            <a:ext cx="8305800" cy="762000"/>
          </a:xfrm>
          <a:noFill/>
          <a:ln>
            <a:noFill/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accent1"/>
                </a:solidFill>
              </a:rPr>
              <a:t>$ </a:t>
            </a:r>
            <a:r>
              <a:rPr lang="en-US" b="1" dirty="0" err="1">
                <a:solidFill>
                  <a:schemeClr val="accent1"/>
                </a:solidFill>
              </a:rPr>
              <a:t>nano</a:t>
            </a:r>
            <a:r>
              <a:rPr lang="en-US" b="1" dirty="0">
                <a:solidFill>
                  <a:schemeClr val="accent1"/>
                </a:solidFill>
              </a:rPr>
              <a:t> filename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D8EF4-15F2-45E7-AF88-A4EBC972BCF0}" type="slidenum">
              <a:rPr lang="en-US" smtClean="0"/>
              <a:pPr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02361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85800"/>
          </a:xfrm>
        </p:spPr>
        <p:txBody>
          <a:bodyPr/>
          <a:lstStyle/>
          <a:p>
            <a:r>
              <a:rPr lang="en-US" dirty="0"/>
              <a:t>Exercise #6: Editing a file using </a:t>
            </a:r>
            <a:r>
              <a:rPr lang="en-US" dirty="0" err="1"/>
              <a:t>nano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87906-FF92-400C-A52F-045BCF36CE19}" type="datetime1">
              <a:rPr lang="en-US" smtClean="0"/>
              <a:t>10/17/2018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2"/>
          </p:nvPr>
        </p:nvSpPr>
        <p:spPr>
          <a:xfrm>
            <a:off x="457200" y="914400"/>
            <a:ext cx="7848600" cy="541020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/>
              <a:t>$ cd  /home/$USER/</a:t>
            </a:r>
            <a:r>
              <a:rPr lang="en-US" dirty="0" err="1"/>
              <a:t>LinuxClass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$ </a:t>
            </a:r>
            <a:r>
              <a:rPr lang="en-US" dirty="0" err="1"/>
              <a:t>nano</a:t>
            </a:r>
            <a:r>
              <a:rPr lang="en-US" dirty="0"/>
              <a:t> </a:t>
            </a:r>
            <a:r>
              <a:rPr lang="en-US" dirty="0" err="1"/>
              <a:t>bashrc</a:t>
            </a:r>
            <a:endParaRPr lang="en-US" dirty="0"/>
          </a:p>
          <a:p>
            <a:pPr marL="514350" indent="-514350">
              <a:buAutoNum type="arabicParenR"/>
            </a:pPr>
            <a:r>
              <a:rPr lang="en-US" dirty="0"/>
              <a:t>Using the RIGHT arrow key, position the cursor at the end of the first line,</a:t>
            </a:r>
          </a:p>
          <a:p>
            <a:pPr marL="514350" indent="-514350">
              <a:buAutoNum type="arabicParenR"/>
            </a:pPr>
            <a:r>
              <a:rPr lang="en-US" dirty="0"/>
              <a:t>Use the Backspace key to remove </a:t>
            </a:r>
            <a:r>
              <a:rPr lang="en-US" b="1" dirty="0"/>
              <a:t>&lt;HOMEDIRECTORY&gt; </a:t>
            </a:r>
            <a:r>
              <a:rPr lang="en-US" dirty="0"/>
              <a:t>from the first line and then type </a:t>
            </a:r>
            <a:r>
              <a:rPr lang="en-US" b="1" dirty="0"/>
              <a:t>$HOME</a:t>
            </a:r>
            <a:r>
              <a:rPr lang="en-US" dirty="0"/>
              <a:t> after the colon</a:t>
            </a:r>
          </a:p>
          <a:p>
            <a:pPr marL="514350" indent="-514350">
              <a:buAutoNum type="arabicParenR"/>
            </a:pPr>
            <a:r>
              <a:rPr lang="en-US" dirty="0"/>
              <a:t>Hit Ctrl-W (to search), type </a:t>
            </a:r>
            <a:r>
              <a:rPr lang="en-US" b="1" dirty="0"/>
              <a:t>NANOPATH</a:t>
            </a:r>
            <a:r>
              <a:rPr lang="en-US" dirty="0"/>
              <a:t> and hit Enter – this should place you on the last line</a:t>
            </a:r>
          </a:p>
          <a:p>
            <a:pPr marL="514350" indent="-514350">
              <a:buAutoNum type="arabicParenR"/>
            </a:pPr>
            <a:r>
              <a:rPr lang="en-US" dirty="0"/>
              <a:t>Hit Ctrl-E to get to the end of the line</a:t>
            </a:r>
          </a:p>
          <a:p>
            <a:pPr marL="514350" indent="-514350">
              <a:buAutoNum type="arabicParenR"/>
            </a:pPr>
            <a:r>
              <a:rPr lang="en-US" dirty="0"/>
              <a:t>Use the Backspace key to remove everything after the ‘=‘ sign and type </a:t>
            </a:r>
            <a:r>
              <a:rPr lang="en-US" b="1" dirty="0"/>
              <a:t>‘/bin/</a:t>
            </a:r>
            <a:r>
              <a:rPr lang="en-US" b="1" dirty="0" err="1"/>
              <a:t>nano</a:t>
            </a:r>
            <a:r>
              <a:rPr lang="en-US" b="1" dirty="0"/>
              <a:t>’</a:t>
            </a:r>
          </a:p>
          <a:p>
            <a:pPr marL="514350" indent="-514350">
              <a:buAutoNum type="arabicParenR"/>
            </a:pPr>
            <a:r>
              <a:rPr lang="en-US" dirty="0"/>
              <a:t>Use the up &amp; the right arrow keys to get to the @ on the 2</a:t>
            </a:r>
            <a:r>
              <a:rPr lang="en-US" baseline="30000" dirty="0"/>
              <a:t>nd</a:t>
            </a:r>
            <a:r>
              <a:rPr lang="en-US" dirty="0"/>
              <a:t> line</a:t>
            </a:r>
          </a:p>
          <a:p>
            <a:pPr marL="514350" indent="-514350">
              <a:buAutoNum type="arabicParenR"/>
            </a:pPr>
            <a:r>
              <a:rPr lang="en-US" dirty="0"/>
              <a:t>Backspace to remove </a:t>
            </a:r>
            <a:r>
              <a:rPr lang="en-US" b="1" dirty="0"/>
              <a:t>&lt;USERNAME&gt; </a:t>
            </a:r>
            <a:r>
              <a:rPr lang="en-US" dirty="0"/>
              <a:t>and type </a:t>
            </a:r>
            <a:r>
              <a:rPr lang="en-US" b="1" dirty="0"/>
              <a:t>your username</a:t>
            </a:r>
          </a:p>
          <a:p>
            <a:pPr marL="514350" indent="-514350">
              <a:buAutoNum type="arabicParenR"/>
            </a:pPr>
            <a:r>
              <a:rPr lang="en-US" dirty="0"/>
              <a:t>Use the down arrow key to get to the 3</a:t>
            </a:r>
            <a:r>
              <a:rPr lang="en-US" baseline="30000" dirty="0"/>
              <a:t>rd</a:t>
            </a:r>
            <a:r>
              <a:rPr lang="en-US" dirty="0"/>
              <a:t> line</a:t>
            </a:r>
          </a:p>
          <a:p>
            <a:pPr marL="514350" indent="-514350">
              <a:buAutoNum type="arabicParenR"/>
            </a:pPr>
            <a:r>
              <a:rPr lang="en-US" dirty="0"/>
              <a:t>Hit Ctrl-K to cut the 3rd line</a:t>
            </a:r>
          </a:p>
          <a:p>
            <a:pPr marL="514350" indent="-514350">
              <a:buAutoNum type="arabicParenR"/>
            </a:pPr>
            <a:r>
              <a:rPr lang="en-US" dirty="0"/>
              <a:t>Hit the Up arrow to get to the 1</a:t>
            </a:r>
            <a:r>
              <a:rPr lang="en-US" baseline="30000" dirty="0"/>
              <a:t>st</a:t>
            </a:r>
            <a:r>
              <a:rPr lang="en-US" dirty="0"/>
              <a:t> line &amp; Ctrl-A to get to the start of the line</a:t>
            </a:r>
          </a:p>
          <a:p>
            <a:pPr marL="514350" indent="-514350">
              <a:buAutoNum type="arabicParenR"/>
            </a:pPr>
            <a:r>
              <a:rPr lang="en-US" dirty="0"/>
              <a:t>Hit Ctrl-U to paste the text – the 3rd line should now be the first</a:t>
            </a:r>
          </a:p>
          <a:p>
            <a:pPr marL="514350" indent="-514350">
              <a:buAutoNum type="arabicParenR"/>
            </a:pPr>
            <a:r>
              <a:rPr lang="en-US" dirty="0"/>
              <a:t>Hit Ctrl-X to exit – type Yes to save the file when prompted and hit Enter when prompted for the name</a:t>
            </a:r>
          </a:p>
          <a:p>
            <a:pPr marL="0" indent="0">
              <a:buNone/>
            </a:pPr>
            <a:r>
              <a:rPr lang="en-US" dirty="0"/>
              <a:t>$ cat </a:t>
            </a:r>
            <a:r>
              <a:rPr lang="en-US" dirty="0" err="1"/>
              <a:t>bashrc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D8EF4-15F2-45E7-AF88-A4EBC972BCF0}" type="slidenum">
              <a:rPr lang="en-US" smtClean="0"/>
              <a:pPr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33835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mv - moving files/directories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307B5-AF96-4942-A3C8-A7382D4F9A81}" type="datetime1">
              <a:rPr lang="en-US" smtClean="0"/>
              <a:t>10/17/2018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8534400" cy="3962400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2300" b="1" dirty="0">
                <a:latin typeface="Courier New" pitchFamily="49" charset="0"/>
                <a:cs typeface="Courier New" pitchFamily="49" charset="0"/>
              </a:rPr>
              <a:t>Syntax: mv source destination</a:t>
            </a:r>
          </a:p>
          <a:p>
            <a:pPr marL="0" indent="0">
              <a:buNone/>
            </a:pPr>
            <a:endParaRPr lang="en-US" sz="1400" b="1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2200" dirty="0">
                <a:latin typeface="Courier New" pitchFamily="49" charset="0"/>
                <a:cs typeface="Courier New" pitchFamily="49" charset="0"/>
              </a:rPr>
              <a:t>$ touch football</a:t>
            </a:r>
          </a:p>
          <a:p>
            <a:pPr marL="0" indent="0">
              <a:buNone/>
            </a:pPr>
            <a:r>
              <a:rPr lang="en-US" sz="2200" dirty="0">
                <a:latin typeface="Courier New" pitchFamily="49" charset="0"/>
                <a:cs typeface="Courier New" pitchFamily="49" charset="0"/>
              </a:rPr>
              <a:t>$ touch </a:t>
            </a:r>
            <a:r>
              <a:rPr lang="en-US" sz="2200" dirty="0" err="1">
                <a:latin typeface="Courier New" pitchFamily="49" charset="0"/>
                <a:cs typeface="Courier New" pitchFamily="49" charset="0"/>
              </a:rPr>
              <a:t>footballgame</a:t>
            </a:r>
            <a:endParaRPr lang="en-US" sz="22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2200" dirty="0">
                <a:latin typeface="Courier New" pitchFamily="49" charset="0"/>
                <a:cs typeface="Courier New" pitchFamily="49" charset="0"/>
              </a:rPr>
              <a:t>$ ls –l football*</a:t>
            </a:r>
          </a:p>
          <a:p>
            <a:pPr marL="0" indent="0">
              <a:buNone/>
            </a:pPr>
            <a:r>
              <a:rPr lang="en-US" sz="2200" dirty="0">
                <a:latin typeface="Courier New" pitchFamily="49" charset="0"/>
                <a:cs typeface="Courier New" pitchFamily="49" charset="0"/>
              </a:rPr>
              <a:t>$ mv </a:t>
            </a:r>
            <a:r>
              <a:rPr lang="en-US" sz="2200" dirty="0" err="1">
                <a:latin typeface="Courier New" pitchFamily="49" charset="0"/>
                <a:cs typeface="Courier New" pitchFamily="49" charset="0"/>
              </a:rPr>
              <a:t>footballgame</a:t>
            </a:r>
            <a:r>
              <a:rPr lang="en-US" sz="22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200" dirty="0" err="1">
                <a:latin typeface="Courier New" pitchFamily="49" charset="0"/>
                <a:cs typeface="Courier New" pitchFamily="49" charset="0"/>
              </a:rPr>
              <a:t>footballtee</a:t>
            </a:r>
            <a:endParaRPr lang="en-US" sz="22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2200" dirty="0">
                <a:latin typeface="Courier New" pitchFamily="49" charset="0"/>
                <a:cs typeface="Courier New" pitchFamily="49" charset="0"/>
              </a:rPr>
              <a:t>$ ls –l football*</a:t>
            </a:r>
          </a:p>
          <a:p>
            <a:pPr marL="0" indent="0">
              <a:buNone/>
            </a:pPr>
            <a:r>
              <a:rPr lang="en-US" sz="2200" dirty="0">
                <a:latin typeface="Courier New" pitchFamily="49" charset="0"/>
                <a:cs typeface="Courier New" pitchFamily="49" charset="0"/>
              </a:rPr>
              <a:t>$ </a:t>
            </a:r>
            <a:r>
              <a:rPr lang="en-US" sz="2200" dirty="0" err="1">
                <a:latin typeface="Courier New" pitchFamily="49" charset="0"/>
                <a:cs typeface="Courier New" pitchFamily="49" charset="0"/>
              </a:rPr>
              <a:t>mkdir</a:t>
            </a:r>
            <a:r>
              <a:rPr lang="en-US" sz="2200" dirty="0">
                <a:latin typeface="Courier New" pitchFamily="49" charset="0"/>
                <a:cs typeface="Courier New" pitchFamily="49" charset="0"/>
              </a:rPr>
              <a:t> sports</a:t>
            </a:r>
          </a:p>
          <a:p>
            <a:pPr marL="0" indent="0">
              <a:buNone/>
            </a:pPr>
            <a:r>
              <a:rPr lang="en-US" sz="2200" dirty="0">
                <a:latin typeface="Courier New" pitchFamily="49" charset="0"/>
                <a:cs typeface="Courier New" pitchFamily="49" charset="0"/>
              </a:rPr>
              <a:t>$ mv sports </a:t>
            </a:r>
            <a:r>
              <a:rPr lang="en-US" sz="2200" dirty="0" err="1">
                <a:latin typeface="Courier New" pitchFamily="49" charset="0"/>
                <a:cs typeface="Courier New" pitchFamily="49" charset="0"/>
              </a:rPr>
              <a:t>Sports</a:t>
            </a:r>
            <a:endParaRPr lang="en-US" sz="22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2200" dirty="0">
                <a:latin typeface="Courier New" pitchFamily="49" charset="0"/>
                <a:cs typeface="Courier New" pitchFamily="49" charset="0"/>
              </a:rPr>
              <a:t>$ ls –</a:t>
            </a:r>
            <a:r>
              <a:rPr lang="en-US" sz="2200" dirty="0" err="1">
                <a:latin typeface="Courier New" pitchFamily="49" charset="0"/>
                <a:cs typeface="Courier New" pitchFamily="49" charset="0"/>
              </a:rPr>
              <a:t>ld</a:t>
            </a:r>
            <a:r>
              <a:rPr lang="en-US" sz="2200" dirty="0">
                <a:latin typeface="Courier New" pitchFamily="49" charset="0"/>
                <a:cs typeface="Courier New" pitchFamily="49" charset="0"/>
              </a:rPr>
              <a:t> *ports*</a:t>
            </a:r>
          </a:p>
          <a:p>
            <a:pPr marL="0" indent="0">
              <a:buNone/>
            </a:pPr>
            <a:r>
              <a:rPr lang="en-US" sz="2200" dirty="0">
                <a:latin typeface="Courier New" pitchFamily="49" charset="0"/>
                <a:cs typeface="Courier New" pitchFamily="49" charset="0"/>
              </a:rPr>
              <a:t>$ touch footballtee2</a:t>
            </a:r>
          </a:p>
          <a:p>
            <a:pPr marL="0" indent="0">
              <a:buNone/>
            </a:pPr>
            <a:r>
              <a:rPr lang="en-US" sz="2200" dirty="0">
                <a:latin typeface="Courier New" pitchFamily="49" charset="0"/>
                <a:cs typeface="Courier New" pitchFamily="49" charset="0"/>
              </a:rPr>
              <a:t>$ mv </a:t>
            </a:r>
            <a:r>
              <a:rPr lang="en-US" sz="2200" dirty="0" err="1">
                <a:latin typeface="Courier New" pitchFamily="49" charset="0"/>
                <a:cs typeface="Courier New" pitchFamily="49" charset="0"/>
              </a:rPr>
              <a:t>footballtee</a:t>
            </a:r>
            <a:r>
              <a:rPr lang="en-US" sz="2200" dirty="0">
                <a:latin typeface="Courier New" pitchFamily="49" charset="0"/>
                <a:cs typeface="Courier New" pitchFamily="49" charset="0"/>
              </a:rPr>
              <a:t>* Sports</a:t>
            </a:r>
          </a:p>
          <a:p>
            <a:pPr marL="0" indent="0">
              <a:buNone/>
            </a:pPr>
            <a:r>
              <a:rPr lang="en-US" sz="2200" dirty="0">
                <a:latin typeface="Courier New" pitchFamily="49" charset="0"/>
                <a:cs typeface="Courier New" pitchFamily="49" charset="0"/>
              </a:rPr>
              <a:t>$ ls –la Sports</a:t>
            </a:r>
          </a:p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D8EF4-15F2-45E7-AF88-A4EBC972BCF0}" type="slidenum">
              <a:rPr lang="en-US" smtClean="0"/>
              <a:pPr/>
              <a:t>58</a:t>
            </a:fld>
            <a:endParaRPr lang="en-US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009EA3A2-8CE7-41E0-8FD5-BA3078AD36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214413"/>
            <a:ext cx="8305800" cy="685800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  <a:cs typeface="Courier New" panose="02070309020205020404" pitchFamily="49" charset="0"/>
              </a:rPr>
              <a:t>mv - move one or more files or rename a file (some Linux versions have a ‘rename’ command, but not all):</a:t>
            </a:r>
          </a:p>
        </p:txBody>
      </p:sp>
    </p:spTree>
    <p:extLst>
      <p:ext uri="{BB962C8B-B14F-4D97-AF65-F5344CB8AC3E}">
        <p14:creationId xmlns:p14="http://schemas.microsoft.com/office/powerpoint/2010/main" val="353146933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cp</a:t>
            </a:r>
            <a:r>
              <a:rPr lang="en-US" dirty="0"/>
              <a:t> - copying files/directories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54151" y="1131887"/>
            <a:ext cx="8385048" cy="555625"/>
          </a:xfrm>
        </p:spPr>
        <p:txBody>
          <a:bodyPr>
            <a:normAutofit/>
          </a:bodyPr>
          <a:lstStyle/>
          <a:p>
            <a:r>
              <a:rPr lang="en-US" sz="2600" dirty="0" err="1">
                <a:solidFill>
                  <a:schemeClr val="accent1"/>
                </a:solidFill>
              </a:rPr>
              <a:t>cp</a:t>
            </a:r>
            <a:r>
              <a:rPr lang="en-US" sz="2600" dirty="0">
                <a:solidFill>
                  <a:schemeClr val="accent1"/>
                </a:solidFill>
              </a:rPr>
              <a:t> - copy one or more files or directories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307B5-AF96-4942-A3C8-A7382D4F9A81}" type="datetime1">
              <a:rPr lang="en-US" smtClean="0"/>
              <a:t>10/17/2018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54151" y="1817687"/>
            <a:ext cx="8385048" cy="4408488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b="1" dirty="0">
                <a:latin typeface="Courier New" pitchFamily="49" charset="0"/>
              </a:rPr>
              <a:t>Syntax: </a:t>
            </a:r>
            <a:r>
              <a:rPr lang="en-US" b="1" dirty="0" err="1">
                <a:latin typeface="Courier New" pitchFamily="49" charset="0"/>
              </a:rPr>
              <a:t>cp</a:t>
            </a:r>
            <a:r>
              <a:rPr lang="en-US" b="1" dirty="0">
                <a:latin typeface="Courier New" pitchFamily="49" charset="0"/>
              </a:rPr>
              <a:t> source destination</a:t>
            </a:r>
          </a:p>
          <a:p>
            <a:pPr marL="0" indent="0">
              <a:buNone/>
            </a:pPr>
            <a:endParaRPr lang="en-US" sz="2400" b="1" dirty="0">
              <a:latin typeface="Courier New" pitchFamily="49" charset="0"/>
            </a:endParaRPr>
          </a:p>
          <a:p>
            <a:pPr marL="0" indent="0">
              <a:buNone/>
            </a:pPr>
            <a:r>
              <a:rPr lang="en-US" sz="2300" dirty="0">
                <a:latin typeface="Courier New" pitchFamily="49" charset="0"/>
              </a:rPr>
              <a:t>$ </a:t>
            </a:r>
            <a:r>
              <a:rPr lang="en-US" sz="2300" dirty="0" err="1">
                <a:latin typeface="Courier New" pitchFamily="49" charset="0"/>
              </a:rPr>
              <a:t>cp</a:t>
            </a:r>
            <a:r>
              <a:rPr lang="en-US" sz="2300" dirty="0">
                <a:latin typeface="Courier New" pitchFamily="49" charset="0"/>
              </a:rPr>
              <a:t> football football2</a:t>
            </a:r>
          </a:p>
          <a:p>
            <a:pPr marL="0" indent="0">
              <a:buNone/>
            </a:pPr>
            <a:r>
              <a:rPr lang="en-US" sz="2300" dirty="0">
                <a:latin typeface="Courier New" pitchFamily="49" charset="0"/>
              </a:rPr>
              <a:t>$ </a:t>
            </a:r>
            <a:r>
              <a:rPr lang="en-US" sz="2300" dirty="0" err="1">
                <a:latin typeface="Courier New" pitchFamily="49" charset="0"/>
              </a:rPr>
              <a:t>cp</a:t>
            </a:r>
            <a:r>
              <a:rPr lang="en-US" sz="2300" dirty="0">
                <a:latin typeface="Courier New" pitchFamily="49" charset="0"/>
              </a:rPr>
              <a:t> –p football football3</a:t>
            </a:r>
          </a:p>
          <a:p>
            <a:pPr marL="0" indent="0">
              <a:buNone/>
            </a:pPr>
            <a:r>
              <a:rPr lang="en-US" sz="2300" dirty="0">
                <a:latin typeface="Courier New" pitchFamily="49" charset="0"/>
              </a:rPr>
              <a:t>$ ls –la football*</a:t>
            </a:r>
          </a:p>
          <a:p>
            <a:pPr marL="0" indent="0">
              <a:buNone/>
            </a:pPr>
            <a:r>
              <a:rPr lang="en-US" sz="2300" dirty="0">
                <a:latin typeface="Courier New" pitchFamily="49" charset="0"/>
              </a:rPr>
              <a:t>$ </a:t>
            </a:r>
            <a:r>
              <a:rPr lang="en-US" sz="2300" dirty="0" err="1">
                <a:latin typeface="Courier New" pitchFamily="49" charset="0"/>
              </a:rPr>
              <a:t>cp</a:t>
            </a:r>
            <a:r>
              <a:rPr lang="en-US" sz="2300" dirty="0">
                <a:latin typeface="Courier New" pitchFamily="49" charset="0"/>
              </a:rPr>
              <a:t> –p Sports/</a:t>
            </a:r>
            <a:r>
              <a:rPr lang="en-US" sz="2300" dirty="0" err="1">
                <a:latin typeface="Courier New" pitchFamily="49" charset="0"/>
              </a:rPr>
              <a:t>footballtee</a:t>
            </a:r>
            <a:r>
              <a:rPr lang="en-US" sz="2300" dirty="0">
                <a:latin typeface="Courier New" pitchFamily="49" charset="0"/>
              </a:rPr>
              <a:t> .</a:t>
            </a:r>
          </a:p>
          <a:p>
            <a:pPr marL="0" indent="0">
              <a:buNone/>
            </a:pPr>
            <a:r>
              <a:rPr lang="en-US" sz="2300" dirty="0">
                <a:latin typeface="Courier New" pitchFamily="49" charset="0"/>
              </a:rPr>
              <a:t>$ </a:t>
            </a:r>
            <a:r>
              <a:rPr lang="en-US" sz="2300" dirty="0" err="1">
                <a:latin typeface="Courier New" pitchFamily="49" charset="0"/>
              </a:rPr>
              <a:t>mkdir</a:t>
            </a:r>
            <a:r>
              <a:rPr lang="en-US" sz="2300" dirty="0">
                <a:latin typeface="Courier New" pitchFamily="49" charset="0"/>
              </a:rPr>
              <a:t> –p Sports/fall</a:t>
            </a:r>
          </a:p>
          <a:p>
            <a:pPr marL="0" indent="0">
              <a:buNone/>
            </a:pPr>
            <a:r>
              <a:rPr lang="en-US" sz="2300" dirty="0">
                <a:latin typeface="Courier New" pitchFamily="49" charset="0"/>
              </a:rPr>
              <a:t>$ </a:t>
            </a:r>
            <a:r>
              <a:rPr lang="en-US" sz="2300" dirty="0" err="1">
                <a:latin typeface="Courier New" pitchFamily="49" charset="0"/>
              </a:rPr>
              <a:t>cp</a:t>
            </a:r>
            <a:r>
              <a:rPr lang="en-US" sz="2300" dirty="0">
                <a:latin typeface="Courier New" pitchFamily="49" charset="0"/>
              </a:rPr>
              <a:t> –p football2 Sports/fall</a:t>
            </a:r>
          </a:p>
          <a:p>
            <a:pPr marL="0" indent="0">
              <a:buNone/>
            </a:pPr>
            <a:r>
              <a:rPr lang="en-US" sz="2300" dirty="0">
                <a:latin typeface="Courier New" pitchFamily="49" charset="0"/>
              </a:rPr>
              <a:t>$ cd Sports/fall</a:t>
            </a:r>
          </a:p>
          <a:p>
            <a:pPr marL="0" indent="0">
              <a:buNone/>
            </a:pPr>
            <a:r>
              <a:rPr lang="en-US" sz="2300" dirty="0">
                <a:latin typeface="Courier New" pitchFamily="49" charset="0"/>
              </a:rPr>
              <a:t>$ </a:t>
            </a:r>
            <a:r>
              <a:rPr lang="en-US" sz="2300" dirty="0" err="1">
                <a:latin typeface="Courier New" pitchFamily="49" charset="0"/>
              </a:rPr>
              <a:t>cp</a:t>
            </a:r>
            <a:r>
              <a:rPr lang="en-US" sz="2300" dirty="0">
                <a:latin typeface="Courier New" pitchFamily="49" charset="0"/>
              </a:rPr>
              <a:t> –p football2 ../football4</a:t>
            </a:r>
          </a:p>
          <a:p>
            <a:pPr marL="0" indent="0">
              <a:buNone/>
            </a:pPr>
            <a:r>
              <a:rPr lang="en-US" sz="2300" dirty="0">
                <a:latin typeface="Courier New" pitchFamily="49" charset="0"/>
              </a:rPr>
              <a:t>$ cd ..</a:t>
            </a:r>
          </a:p>
          <a:p>
            <a:pPr marL="0" indent="0">
              <a:buNone/>
            </a:pPr>
            <a:r>
              <a:rPr lang="en-US" sz="2300" dirty="0">
                <a:latin typeface="Courier New" pitchFamily="49" charset="0"/>
              </a:rPr>
              <a:t>$ ls –R Sports</a:t>
            </a:r>
          </a:p>
          <a:p>
            <a:pPr marL="0" indent="0">
              <a:buNone/>
            </a:pPr>
            <a:endParaRPr lang="en-US" sz="2300" dirty="0">
              <a:latin typeface="Courier New" pitchFamily="49" charset="0"/>
            </a:endParaRPr>
          </a:p>
          <a:p>
            <a:pPr marL="0" indent="0">
              <a:buNone/>
            </a:pPr>
            <a:r>
              <a:rPr lang="en-US" sz="2300" b="1" dirty="0">
                <a:latin typeface="Courier New" pitchFamily="49" charset="0"/>
              </a:rPr>
              <a:t>Archival copy:</a:t>
            </a:r>
          </a:p>
          <a:p>
            <a:pPr marL="0" indent="0">
              <a:buNone/>
            </a:pPr>
            <a:r>
              <a:rPr lang="en-US" sz="2300" dirty="0">
                <a:latin typeface="Courier New" pitchFamily="49" charset="0"/>
              </a:rPr>
              <a:t>$ </a:t>
            </a:r>
            <a:r>
              <a:rPr lang="en-US" sz="2300" dirty="0" err="1">
                <a:latin typeface="Courier New" pitchFamily="49" charset="0"/>
              </a:rPr>
              <a:t>cp</a:t>
            </a:r>
            <a:r>
              <a:rPr lang="en-US" sz="2300" dirty="0">
                <a:latin typeface="Courier New" pitchFamily="49" charset="0"/>
              </a:rPr>
              <a:t> –a Sports Sports2017</a:t>
            </a:r>
          </a:p>
          <a:p>
            <a:pPr marL="0" indent="0">
              <a:buNone/>
            </a:pPr>
            <a:r>
              <a:rPr lang="en-US" sz="2300" dirty="0">
                <a:latin typeface="Courier New" pitchFamily="49" charset="0"/>
              </a:rPr>
              <a:t>$ </a:t>
            </a:r>
            <a:r>
              <a:rPr lang="en-US" sz="2300" dirty="0" err="1">
                <a:latin typeface="Courier New" pitchFamily="49" charset="0"/>
              </a:rPr>
              <a:t>cp</a:t>
            </a:r>
            <a:r>
              <a:rPr lang="en-US" sz="2300" dirty="0">
                <a:latin typeface="Courier New" pitchFamily="49" charset="0"/>
              </a:rPr>
              <a:t> –</a:t>
            </a:r>
            <a:r>
              <a:rPr lang="en-US" sz="2300" dirty="0" err="1">
                <a:latin typeface="Courier New" pitchFamily="49" charset="0"/>
              </a:rPr>
              <a:t>pr</a:t>
            </a:r>
            <a:r>
              <a:rPr lang="en-US" sz="2300" dirty="0">
                <a:latin typeface="Courier New" pitchFamily="49" charset="0"/>
              </a:rPr>
              <a:t> Sports Sports2018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D8EF4-15F2-45E7-AF88-A4EBC972BCF0}" type="slidenum">
              <a:rPr lang="en-US" smtClean="0"/>
              <a:pPr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6441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143000"/>
            <a:ext cx="5715000" cy="51816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Linus Torvalds, in 1991</a:t>
            </a:r>
          </a:p>
          <a:p>
            <a:r>
              <a:rPr lang="en-US" dirty="0"/>
              <a:t>Released the first version of his Linux kernel. </a:t>
            </a:r>
          </a:p>
          <a:p>
            <a:r>
              <a:rPr lang="en-US" dirty="0"/>
              <a:t>Started as a study in processor architectures while at the University of Helsinki, Finland, and to this day still has the authority on what gets included in the Linux kernel</a:t>
            </a:r>
          </a:p>
          <a:p>
            <a:r>
              <a:rPr lang="en-US" dirty="0"/>
              <a:t>In 1992 adopted the GNU license and rapidly gathered developers</a:t>
            </a:r>
          </a:p>
          <a:p>
            <a:r>
              <a:rPr lang="en-US" dirty="0"/>
              <a:t>Combined the GNU suite of utilities with a new operating system kernel (GNU/Linux)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362200"/>
            <a:ext cx="2609850" cy="1734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20412-746D-438A-B2D4-FDB3CFF9B0CF}" type="datetime1">
              <a:rPr lang="en-US" smtClean="0"/>
              <a:t>10/17/2018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D8EF4-15F2-45E7-AF88-A4EBC972BCF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17165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 #7: Moving/Copying Files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16971"/>
            <a:ext cx="3962400" cy="404637"/>
          </a:xfrm>
        </p:spPr>
        <p:txBody>
          <a:bodyPr anchor="t"/>
          <a:lstStyle/>
          <a:p>
            <a:r>
              <a:rPr lang="en-US" dirty="0">
                <a:solidFill>
                  <a:schemeClr val="accent1"/>
                </a:solidFill>
              </a:rPr>
              <a:t>Move (</a:t>
            </a:r>
            <a:r>
              <a:rPr lang="en-US" dirty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mv</a:t>
            </a:r>
            <a:r>
              <a:rPr lang="en-US" dirty="0">
                <a:solidFill>
                  <a:schemeClr val="accent1"/>
                </a:solidFill>
              </a:rPr>
              <a:t>)</a:t>
            </a:r>
            <a:endParaRPr lang="en-US" sz="2000" b="0" dirty="0">
              <a:solidFill>
                <a:schemeClr val="accent1"/>
              </a:solidFill>
              <a:latin typeface="+mj-lt"/>
              <a:cs typeface="Courier New" pitchFamily="49" charset="0"/>
            </a:endParaRP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495800" y="1186039"/>
            <a:ext cx="3962400" cy="404636"/>
          </a:xfrm>
        </p:spPr>
        <p:txBody>
          <a:bodyPr anchor="t">
            <a:normAutofit fontScale="92500" lnSpcReduction="1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Copy (</a:t>
            </a:r>
            <a:r>
              <a:rPr lang="en-US" dirty="0" err="1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cp</a:t>
            </a:r>
            <a:r>
              <a:rPr lang="en-US" dirty="0">
                <a:solidFill>
                  <a:schemeClr val="accent1"/>
                </a:solidFill>
              </a:rPr>
              <a:t>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600948"/>
            <a:ext cx="3962400" cy="4571252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400" b="1" dirty="0">
                <a:latin typeface="Courier New" pitchFamily="49" charset="0"/>
                <a:cs typeface="Courier New" pitchFamily="49" charset="0"/>
              </a:rPr>
              <a:t>$ cd  /home/$USER/</a:t>
            </a:r>
            <a:r>
              <a:rPr lang="en-US" sz="1400" b="1" dirty="0" err="1">
                <a:latin typeface="Courier New" pitchFamily="49" charset="0"/>
                <a:cs typeface="Courier New" pitchFamily="49" charset="0"/>
              </a:rPr>
              <a:t>LinuxClass</a:t>
            </a:r>
            <a:endParaRPr lang="en-US" sz="1400" b="1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1400" b="1" dirty="0">
                <a:latin typeface="Courier New" pitchFamily="49" charset="0"/>
                <a:cs typeface="Courier New" pitchFamily="49" charset="0"/>
              </a:rPr>
              <a:t>$ touch Raspberry</a:t>
            </a:r>
          </a:p>
          <a:p>
            <a:pPr marL="0" indent="0">
              <a:buNone/>
            </a:pPr>
            <a:r>
              <a:rPr lang="en-US" sz="1400" b="1" dirty="0">
                <a:latin typeface="Courier New" pitchFamily="49" charset="0"/>
                <a:cs typeface="Courier New" pitchFamily="49" charset="0"/>
              </a:rPr>
              <a:t>$ mv  Raspberry </a:t>
            </a:r>
            <a:r>
              <a:rPr lang="en-US" sz="1400" b="1" dirty="0" err="1">
                <a:latin typeface="Courier New" pitchFamily="49" charset="0"/>
                <a:cs typeface="Courier New" pitchFamily="49" charset="0"/>
              </a:rPr>
              <a:t>raspberry</a:t>
            </a:r>
            <a:endParaRPr lang="en-US" sz="1400" b="1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1400" b="1" dirty="0">
                <a:latin typeface="Courier New" pitchFamily="49" charset="0"/>
                <a:cs typeface="Courier New" pitchFamily="49" charset="0"/>
              </a:rPr>
              <a:t>$ echo blueberry &gt; blueberry</a:t>
            </a:r>
          </a:p>
          <a:p>
            <a:pPr marL="0" indent="0">
              <a:buNone/>
            </a:pPr>
            <a:r>
              <a:rPr lang="en-US" sz="1400" b="1" dirty="0">
                <a:latin typeface="Courier New" pitchFamily="49" charset="0"/>
                <a:cs typeface="Courier New" pitchFamily="49" charset="0"/>
              </a:rPr>
              <a:t>$ ls  –la *berry</a:t>
            </a:r>
          </a:p>
          <a:p>
            <a:pPr marL="0" indent="0">
              <a:buNone/>
            </a:pPr>
            <a:r>
              <a:rPr lang="en-US" sz="1400" i="1" dirty="0">
                <a:latin typeface="Courier New" pitchFamily="49" charset="0"/>
                <a:cs typeface="Courier New" pitchFamily="49" charset="0"/>
              </a:rPr>
              <a:t>Now create a directory path using </a:t>
            </a:r>
            <a:r>
              <a:rPr lang="en-US" sz="1400" i="1" dirty="0" err="1">
                <a:latin typeface="Courier New" pitchFamily="49" charset="0"/>
                <a:cs typeface="Courier New" pitchFamily="49" charset="0"/>
              </a:rPr>
              <a:t>mkdir</a:t>
            </a:r>
            <a:r>
              <a:rPr lang="en-US" sz="1400" i="1" dirty="0">
                <a:latin typeface="Courier New" pitchFamily="49" charset="0"/>
                <a:cs typeface="Courier New" pitchFamily="49" charset="0"/>
              </a:rPr>
              <a:t> with the –p option:</a:t>
            </a:r>
          </a:p>
          <a:p>
            <a:pPr marL="0" indent="0">
              <a:buNone/>
            </a:pPr>
            <a:r>
              <a:rPr lang="en-US" sz="1400" b="1" dirty="0">
                <a:latin typeface="Courier New" pitchFamily="49" charset="0"/>
                <a:cs typeface="Courier New" pitchFamily="49" charset="0"/>
              </a:rPr>
              <a:t>$ </a:t>
            </a:r>
            <a:r>
              <a:rPr lang="en-US" sz="1400" b="1" dirty="0" err="1">
                <a:latin typeface="Courier New" pitchFamily="49" charset="0"/>
                <a:cs typeface="Courier New" pitchFamily="49" charset="0"/>
              </a:rPr>
              <a:t>mkdir</a:t>
            </a:r>
            <a:r>
              <a:rPr lang="en-US" sz="1400" b="1" dirty="0">
                <a:latin typeface="Courier New" pitchFamily="49" charset="0"/>
                <a:cs typeface="Courier New" pitchFamily="49" charset="0"/>
              </a:rPr>
              <a:t>  –p  Berries/All/B</a:t>
            </a:r>
          </a:p>
          <a:p>
            <a:pPr marL="0" indent="0">
              <a:buNone/>
            </a:pPr>
            <a:r>
              <a:rPr lang="en-US" sz="1400" i="1" dirty="0">
                <a:latin typeface="Courier New" pitchFamily="49" charset="0"/>
                <a:cs typeface="Courier New" pitchFamily="49" charset="0"/>
              </a:rPr>
              <a:t>Use mv to move the </a:t>
            </a:r>
            <a:r>
              <a:rPr lang="en-US" sz="1400" b="1" dirty="0">
                <a:latin typeface="Courier New" pitchFamily="49" charset="0"/>
                <a:cs typeface="Courier New" pitchFamily="49" charset="0"/>
              </a:rPr>
              <a:t>blueberry file</a:t>
            </a:r>
            <a:r>
              <a:rPr lang="en-US" sz="1400" i="1" dirty="0">
                <a:latin typeface="Courier New" pitchFamily="49" charset="0"/>
                <a:cs typeface="Courier New" pitchFamily="49" charset="0"/>
              </a:rPr>
              <a:t> into </a:t>
            </a:r>
            <a:r>
              <a:rPr lang="en-US" sz="1400" b="1" i="1" dirty="0">
                <a:latin typeface="Courier New" pitchFamily="49" charset="0"/>
                <a:cs typeface="Courier New" pitchFamily="49" charset="0"/>
              </a:rPr>
              <a:t>B</a:t>
            </a:r>
            <a:r>
              <a:rPr lang="en-US" sz="1400" b="1" dirty="0">
                <a:latin typeface="Courier New" pitchFamily="49" charset="0"/>
                <a:cs typeface="Courier New" pitchFamily="49" charset="0"/>
              </a:rPr>
              <a:t>erries/All/B</a:t>
            </a:r>
            <a:r>
              <a:rPr lang="en-US" sz="1400" i="1" dirty="0">
                <a:latin typeface="Courier New" pitchFamily="49" charset="0"/>
                <a:cs typeface="Courier New" pitchFamily="49" charset="0"/>
              </a:rPr>
              <a:t> directory:</a:t>
            </a:r>
          </a:p>
          <a:p>
            <a:pPr marL="0" indent="0">
              <a:buNone/>
            </a:pPr>
            <a:r>
              <a:rPr lang="en-US" sz="1400" b="1" dirty="0">
                <a:latin typeface="Courier New" pitchFamily="49" charset="0"/>
                <a:cs typeface="Courier New" pitchFamily="49" charset="0"/>
              </a:rPr>
              <a:t>$ mv blueberry Berries/All/B</a:t>
            </a:r>
          </a:p>
          <a:p>
            <a:pPr marL="0" indent="0">
              <a:buNone/>
            </a:pPr>
            <a:r>
              <a:rPr lang="en-US" sz="1400" b="1" dirty="0">
                <a:latin typeface="Courier New" pitchFamily="49" charset="0"/>
                <a:cs typeface="Courier New" pitchFamily="49" charset="0"/>
              </a:rPr>
              <a:t>$ touch Berries/All/B/blackberry</a:t>
            </a:r>
          </a:p>
          <a:p>
            <a:pPr marL="0" indent="0">
              <a:buNone/>
            </a:pPr>
            <a:r>
              <a:rPr lang="en-US" sz="1400" b="1" dirty="0">
                <a:latin typeface="Courier New" pitchFamily="49" charset="0"/>
                <a:cs typeface="Courier New" pitchFamily="49" charset="0"/>
              </a:rPr>
              <a:t>$ mv Berries/All/B/blackberry 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.</a:t>
            </a:r>
          </a:p>
          <a:p>
            <a:pPr marL="0" indent="0">
              <a:buNone/>
            </a:pPr>
            <a:r>
              <a:rPr lang="en-US" sz="1400" b="1" dirty="0">
                <a:latin typeface="Courier New" pitchFamily="49" charset="0"/>
                <a:cs typeface="Courier New" pitchFamily="49" charset="0"/>
              </a:rPr>
              <a:t>$ mv  Berries </a:t>
            </a:r>
            <a:r>
              <a:rPr lang="en-US" sz="1400" b="1" dirty="0" err="1">
                <a:latin typeface="Courier New" pitchFamily="49" charset="0"/>
                <a:cs typeface="Courier New" pitchFamily="49" charset="0"/>
              </a:rPr>
              <a:t>BERRIES</a:t>
            </a:r>
            <a:endParaRPr lang="en-US" sz="1400" b="1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1400" b="1" dirty="0">
                <a:latin typeface="Courier New" pitchFamily="49" charset="0"/>
                <a:cs typeface="Courier New" pitchFamily="49" charset="0"/>
              </a:rPr>
              <a:t>$ ls  -</a:t>
            </a:r>
            <a:r>
              <a:rPr lang="en-US" sz="1400" b="1" dirty="0" err="1">
                <a:latin typeface="Courier New" pitchFamily="49" charset="0"/>
                <a:cs typeface="Courier New" pitchFamily="49" charset="0"/>
              </a:rPr>
              <a:t>Rl</a:t>
            </a:r>
            <a:r>
              <a:rPr lang="en-US" sz="1400" b="1" dirty="0">
                <a:latin typeface="Courier New" pitchFamily="49" charset="0"/>
                <a:cs typeface="Courier New" pitchFamily="49" charset="0"/>
              </a:rPr>
              <a:t>  Berries</a:t>
            </a:r>
          </a:p>
          <a:p>
            <a:pPr marL="0" indent="0">
              <a:buNone/>
            </a:pPr>
            <a:r>
              <a:rPr lang="en-US" sz="1400" b="1" dirty="0">
                <a:latin typeface="Courier New" pitchFamily="49" charset="0"/>
                <a:cs typeface="Courier New" pitchFamily="49" charset="0"/>
              </a:rPr>
              <a:t>$ ls  –</a:t>
            </a:r>
            <a:r>
              <a:rPr lang="en-US" sz="1400" b="1" dirty="0" err="1">
                <a:latin typeface="Courier New" pitchFamily="49" charset="0"/>
                <a:cs typeface="Courier New" pitchFamily="49" charset="0"/>
              </a:rPr>
              <a:t>Rl</a:t>
            </a:r>
            <a:r>
              <a:rPr lang="en-US" sz="1400" b="1" dirty="0">
                <a:latin typeface="Courier New" pitchFamily="49" charset="0"/>
                <a:cs typeface="Courier New" pitchFamily="49" charset="0"/>
              </a:rPr>
              <a:t>  BERRIES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15612" y="1600948"/>
            <a:ext cx="4475988" cy="4571252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400" b="1" dirty="0">
                <a:latin typeface="Courier New" pitchFamily="49" charset="0"/>
                <a:cs typeface="Courier New" pitchFamily="49" charset="0"/>
              </a:rPr>
              <a:t>$ </a:t>
            </a:r>
            <a:r>
              <a:rPr lang="en-US" sz="1400" b="1" dirty="0" err="1">
                <a:latin typeface="Courier New" pitchFamily="49" charset="0"/>
                <a:cs typeface="Courier New" pitchFamily="49" charset="0"/>
              </a:rPr>
              <a:t>cp</a:t>
            </a:r>
            <a:r>
              <a:rPr lang="en-US" sz="1400" b="1" dirty="0">
                <a:latin typeface="Courier New" pitchFamily="49" charset="0"/>
                <a:cs typeface="Courier New" pitchFamily="49" charset="0"/>
              </a:rPr>
              <a:t> raspberry strawberry</a:t>
            </a:r>
          </a:p>
          <a:p>
            <a:pPr marL="0" indent="0">
              <a:buNone/>
            </a:pPr>
            <a:r>
              <a:rPr lang="en-US" sz="1400" b="1" dirty="0">
                <a:latin typeface="Courier New" pitchFamily="49" charset="0"/>
                <a:cs typeface="Courier New" pitchFamily="49" charset="0"/>
              </a:rPr>
              <a:t>$ </a:t>
            </a:r>
            <a:r>
              <a:rPr lang="en-US" sz="1400" b="1" dirty="0" err="1">
                <a:latin typeface="Courier New" pitchFamily="49" charset="0"/>
                <a:cs typeface="Courier New" pitchFamily="49" charset="0"/>
              </a:rPr>
              <a:t>cp</a:t>
            </a:r>
            <a:r>
              <a:rPr lang="en-US" sz="1400" b="1" dirty="0">
                <a:latin typeface="Courier New" pitchFamily="49" charset="0"/>
                <a:cs typeface="Courier New" pitchFamily="49" charset="0"/>
              </a:rPr>
              <a:t> –p raspberry cranberry</a:t>
            </a:r>
          </a:p>
          <a:p>
            <a:pPr marL="0" indent="0">
              <a:buNone/>
            </a:pPr>
            <a:r>
              <a:rPr lang="en-US" sz="1400" b="1" dirty="0">
                <a:latin typeface="Courier New" pitchFamily="49" charset="0"/>
                <a:cs typeface="Courier New" pitchFamily="49" charset="0"/>
              </a:rPr>
              <a:t>$ ls –la *berry</a:t>
            </a:r>
          </a:p>
          <a:p>
            <a:pPr marL="0" indent="0">
              <a:buNone/>
            </a:pPr>
            <a:r>
              <a:rPr lang="en-US" sz="1400" i="1" dirty="0">
                <a:latin typeface="Courier New" pitchFamily="49" charset="0"/>
                <a:cs typeface="Courier New" pitchFamily="49" charset="0"/>
              </a:rPr>
              <a:t>How do the four *berry files differ?</a:t>
            </a:r>
          </a:p>
          <a:p>
            <a:pPr marL="0" indent="0">
              <a:buNone/>
            </a:pPr>
            <a:r>
              <a:rPr lang="en-US" sz="1400" b="1" dirty="0">
                <a:latin typeface="Courier New" pitchFamily="49" charset="0"/>
                <a:cs typeface="Courier New" pitchFamily="49" charset="0"/>
              </a:rPr>
              <a:t>$ </a:t>
            </a:r>
            <a:r>
              <a:rPr lang="en-US" sz="1400" b="1" dirty="0" err="1">
                <a:latin typeface="Courier New" pitchFamily="49" charset="0"/>
                <a:cs typeface="Courier New" pitchFamily="49" charset="0"/>
              </a:rPr>
              <a:t>mkdir</a:t>
            </a:r>
            <a:r>
              <a:rPr lang="en-US" sz="1400" b="1" dirty="0">
                <a:latin typeface="Courier New" pitchFamily="49" charset="0"/>
                <a:cs typeface="Courier New" pitchFamily="49" charset="0"/>
              </a:rPr>
              <a:t> –p BERRIES/Others</a:t>
            </a:r>
          </a:p>
          <a:p>
            <a:pPr marL="0" indent="0">
              <a:buNone/>
            </a:pPr>
            <a:r>
              <a:rPr lang="en-US" sz="1400" b="1" dirty="0">
                <a:latin typeface="Courier New" pitchFamily="49" charset="0"/>
                <a:cs typeface="Courier New" pitchFamily="49" charset="0"/>
              </a:rPr>
              <a:t>$ </a:t>
            </a:r>
            <a:r>
              <a:rPr lang="en-US" sz="1400" b="1" dirty="0" err="1">
                <a:latin typeface="Courier New" pitchFamily="49" charset="0"/>
                <a:cs typeface="Courier New" pitchFamily="49" charset="0"/>
              </a:rPr>
              <a:t>cp</a:t>
            </a:r>
            <a:r>
              <a:rPr lang="en-US" sz="1400" b="1" dirty="0">
                <a:latin typeface="Courier New" pitchFamily="49" charset="0"/>
                <a:cs typeface="Courier New" pitchFamily="49" charset="0"/>
              </a:rPr>
              <a:t> –p *berry BERRIES/Others</a:t>
            </a:r>
          </a:p>
          <a:p>
            <a:pPr marL="0" indent="0">
              <a:buNone/>
            </a:pPr>
            <a:r>
              <a:rPr lang="en-US" sz="1400" b="1" dirty="0">
                <a:latin typeface="Courier New" pitchFamily="49" charset="0"/>
                <a:cs typeface="Courier New" pitchFamily="49" charset="0"/>
              </a:rPr>
              <a:t>$ mv *berry BERRIES</a:t>
            </a:r>
          </a:p>
          <a:p>
            <a:pPr marL="0" indent="0">
              <a:buNone/>
            </a:pPr>
            <a:r>
              <a:rPr lang="en-US" sz="1400" b="1" dirty="0">
                <a:latin typeface="Courier New" pitchFamily="49" charset="0"/>
                <a:cs typeface="Courier New" pitchFamily="49" charset="0"/>
              </a:rPr>
              <a:t>$ ls –la BERRIES</a:t>
            </a:r>
          </a:p>
          <a:p>
            <a:pPr marL="0" indent="0">
              <a:buNone/>
            </a:pPr>
            <a:r>
              <a:rPr lang="en-US" sz="1400" b="1" dirty="0">
                <a:latin typeface="Courier New" pitchFamily="49" charset="0"/>
                <a:cs typeface="Courier New" pitchFamily="49" charset="0"/>
              </a:rPr>
              <a:t>$ </a:t>
            </a:r>
            <a:r>
              <a:rPr lang="en-US" sz="1400" b="1" dirty="0" err="1">
                <a:latin typeface="Courier New" pitchFamily="49" charset="0"/>
                <a:cs typeface="Courier New" pitchFamily="49" charset="0"/>
              </a:rPr>
              <a:t>cp</a:t>
            </a:r>
            <a:r>
              <a:rPr lang="en-US" sz="1400" b="1" dirty="0">
                <a:latin typeface="Courier New" pitchFamily="49" charset="0"/>
                <a:cs typeface="Courier New" pitchFamily="49" charset="0"/>
              </a:rPr>
              <a:t> –</a:t>
            </a:r>
            <a:r>
              <a:rPr lang="en-US" sz="1400" b="1" dirty="0" err="1">
                <a:latin typeface="Courier New" pitchFamily="49" charset="0"/>
                <a:cs typeface="Courier New" pitchFamily="49" charset="0"/>
              </a:rPr>
              <a:t>pr</a:t>
            </a:r>
            <a:r>
              <a:rPr lang="en-US" sz="1400" b="1" dirty="0">
                <a:latin typeface="Courier New" pitchFamily="49" charset="0"/>
                <a:cs typeface="Courier New" pitchFamily="49" charset="0"/>
              </a:rPr>
              <a:t> BERRIES/Others BERRIES/More</a:t>
            </a:r>
          </a:p>
          <a:p>
            <a:pPr marL="0" indent="0">
              <a:buNone/>
            </a:pPr>
            <a:r>
              <a:rPr lang="en-US" sz="1400" b="1" dirty="0">
                <a:latin typeface="Courier New" pitchFamily="49" charset="0"/>
                <a:cs typeface="Courier New" pitchFamily="49" charset="0"/>
              </a:rPr>
              <a:t>$ ls  –</a:t>
            </a:r>
            <a:r>
              <a:rPr lang="en-US" sz="1400" b="1" dirty="0" err="1">
                <a:latin typeface="Courier New" pitchFamily="49" charset="0"/>
                <a:cs typeface="Courier New" pitchFamily="49" charset="0"/>
              </a:rPr>
              <a:t>Rla</a:t>
            </a:r>
            <a:r>
              <a:rPr lang="en-US" sz="1400" b="1" dirty="0">
                <a:latin typeface="Courier New" pitchFamily="49" charset="0"/>
                <a:cs typeface="Courier New" pitchFamily="49" charset="0"/>
              </a:rPr>
              <a:t>  BERRIES</a:t>
            </a:r>
            <a:endParaRPr lang="en-US" sz="14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1400" dirty="0">
                <a:latin typeface="Courier New" pitchFamily="49" charset="0"/>
                <a:cs typeface="Courier New" pitchFamily="49" charset="0"/>
              </a:rPr>
              <a:t> </a:t>
            </a:r>
            <a:br>
              <a:rPr lang="en-US" sz="1400" dirty="0">
                <a:latin typeface="Courier New" pitchFamily="49" charset="0"/>
                <a:cs typeface="Courier New" pitchFamily="49" charset="0"/>
              </a:rPr>
            </a:br>
            <a:r>
              <a:rPr lang="en-US" sz="1400" b="1" dirty="0">
                <a:latin typeface="Courier New" pitchFamily="49" charset="0"/>
                <a:cs typeface="Courier New" pitchFamily="49" charset="0"/>
              </a:rPr>
              <a:t>$ </a:t>
            </a:r>
            <a:r>
              <a:rPr lang="en-US" sz="1400" b="1" dirty="0" err="1">
                <a:latin typeface="Courier New" pitchFamily="49" charset="0"/>
                <a:cs typeface="Courier New" pitchFamily="49" charset="0"/>
              </a:rPr>
              <a:t>cp</a:t>
            </a:r>
            <a:r>
              <a:rPr lang="en-US" sz="1400" b="1" dirty="0">
                <a:latin typeface="Courier New" pitchFamily="49" charset="0"/>
                <a:cs typeface="Courier New" pitchFamily="49" charset="0"/>
              </a:rPr>
              <a:t>  BERRIES </a:t>
            </a:r>
            <a:r>
              <a:rPr lang="en-US" sz="1400" b="1" dirty="0" err="1">
                <a:latin typeface="Courier New" pitchFamily="49" charset="0"/>
                <a:cs typeface="Courier New" pitchFamily="49" charset="0"/>
              </a:rPr>
              <a:t>NewBerries</a:t>
            </a:r>
            <a:endParaRPr lang="en-US" sz="1400" b="1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1400" i="1" dirty="0">
                <a:latin typeface="Courier New" pitchFamily="49" charset="0"/>
                <a:cs typeface="Courier New" pitchFamily="49" charset="0"/>
              </a:rPr>
              <a:t>What did you see?</a:t>
            </a:r>
            <a:endParaRPr lang="en-US" sz="6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1400" b="1" dirty="0">
                <a:latin typeface="Courier New" pitchFamily="49" charset="0"/>
                <a:cs typeface="Courier New" pitchFamily="49" charset="0"/>
              </a:rPr>
              <a:t>$ </a:t>
            </a:r>
            <a:r>
              <a:rPr lang="en-US" sz="1400" b="1" dirty="0" err="1">
                <a:latin typeface="Courier New" pitchFamily="49" charset="0"/>
                <a:cs typeface="Courier New" pitchFamily="49" charset="0"/>
              </a:rPr>
              <a:t>cp</a:t>
            </a:r>
            <a:r>
              <a:rPr lang="en-US" sz="1400" b="1" dirty="0">
                <a:latin typeface="Courier New" pitchFamily="49" charset="0"/>
                <a:cs typeface="Courier New" pitchFamily="49" charset="0"/>
              </a:rPr>
              <a:t>  –</a:t>
            </a:r>
            <a:r>
              <a:rPr lang="en-US" sz="1400" b="1" dirty="0" err="1">
                <a:latin typeface="Courier New" pitchFamily="49" charset="0"/>
                <a:cs typeface="Courier New" pitchFamily="49" charset="0"/>
              </a:rPr>
              <a:t>pr</a:t>
            </a:r>
            <a:r>
              <a:rPr lang="en-US" sz="1400" b="1" dirty="0">
                <a:latin typeface="Courier New" pitchFamily="49" charset="0"/>
                <a:cs typeface="Courier New" pitchFamily="49" charset="0"/>
              </a:rPr>
              <a:t>  BERRIES </a:t>
            </a:r>
            <a:r>
              <a:rPr lang="en-US" sz="1400" b="1" dirty="0" err="1">
                <a:latin typeface="Courier New" pitchFamily="49" charset="0"/>
                <a:cs typeface="Courier New" pitchFamily="49" charset="0"/>
              </a:rPr>
              <a:t>NewBerries</a:t>
            </a:r>
            <a:endParaRPr lang="en-US" sz="1400" b="1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1400" dirty="0">
                <a:latin typeface="+mj-lt"/>
                <a:cs typeface="Courier New" pitchFamily="49" charset="0"/>
              </a:rPr>
              <a:t>Archival copy:</a:t>
            </a:r>
          </a:p>
          <a:p>
            <a:pPr marL="0" indent="0">
              <a:buNone/>
            </a:pPr>
            <a:r>
              <a:rPr lang="en-US" sz="1400" b="1" dirty="0">
                <a:latin typeface="Courier New" pitchFamily="49" charset="0"/>
                <a:cs typeface="Courier New" pitchFamily="49" charset="0"/>
              </a:rPr>
              <a:t>$ </a:t>
            </a:r>
            <a:r>
              <a:rPr lang="en-US" sz="1400" b="1" dirty="0" err="1">
                <a:latin typeface="Courier New" pitchFamily="49" charset="0"/>
                <a:cs typeface="Courier New" pitchFamily="49" charset="0"/>
              </a:rPr>
              <a:t>cp</a:t>
            </a:r>
            <a:r>
              <a:rPr lang="en-US" sz="1400" b="1" dirty="0">
                <a:latin typeface="Courier New" pitchFamily="49" charset="0"/>
                <a:cs typeface="Courier New" pitchFamily="49" charset="0"/>
              </a:rPr>
              <a:t>  –a  BERRIES Berries-save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77C32-B04B-451A-96BF-C2E5ECA19945}" type="datetime1">
              <a:rPr lang="en-US" smtClean="0"/>
              <a:t>10/17/2018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D8EF4-15F2-45E7-AF88-A4EBC972BCF0}" type="slidenum">
              <a:rPr lang="en-US" smtClean="0"/>
              <a:pPr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28614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wc</a:t>
            </a:r>
            <a:r>
              <a:rPr lang="en-US" dirty="0"/>
              <a:t> - what’s in that file?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43001"/>
            <a:ext cx="4040188" cy="457199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“</a:t>
            </a:r>
            <a:r>
              <a:rPr lang="en-US" dirty="0" err="1">
                <a:solidFill>
                  <a:schemeClr val="accent1"/>
                </a:solidFill>
              </a:rPr>
              <a:t>wc</a:t>
            </a:r>
            <a:r>
              <a:rPr lang="en-US" dirty="0">
                <a:solidFill>
                  <a:schemeClr val="accent1"/>
                </a:solidFill>
              </a:rPr>
              <a:t>” (word count)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52600"/>
            <a:ext cx="8077200" cy="441960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>
                <a:latin typeface="Courier New" pitchFamily="49" charset="0"/>
                <a:cs typeface="Courier New" pitchFamily="49" charset="0"/>
              </a:rPr>
              <a:t>$ 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wc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  mascots.txt</a:t>
            </a:r>
          </a:p>
          <a:p>
            <a:pPr marL="0" indent="0">
              <a:buNone/>
            </a:pPr>
            <a:r>
              <a:rPr lang="en-US" sz="1800" dirty="0">
                <a:latin typeface="Courier New" pitchFamily="49" charset="0"/>
                <a:cs typeface="Courier New" pitchFamily="49" charset="0"/>
              </a:rPr>
              <a:t> 345  955 7342 mascots.txt </a:t>
            </a:r>
          </a:p>
          <a:p>
            <a:pPr marL="0" indent="0">
              <a:buNone/>
            </a:pPr>
            <a:r>
              <a:rPr lang="en-US" sz="1800" dirty="0">
                <a:latin typeface="Courier New" pitchFamily="49" charset="0"/>
                <a:cs typeface="Courier New" pitchFamily="49" charset="0"/>
              </a:rPr>
              <a:t>Output shows the number of lines, words and characters in the file</a:t>
            </a:r>
          </a:p>
          <a:p>
            <a:pPr marL="0" indent="0">
              <a:buNone/>
            </a:pPr>
            <a:endParaRPr lang="en-US" sz="18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1800" dirty="0">
                <a:latin typeface="Courier New" pitchFamily="49" charset="0"/>
                <a:cs typeface="Courier New" pitchFamily="49" charset="0"/>
              </a:rPr>
              <a:t>Can use argument to only get one of the three values:</a:t>
            </a:r>
          </a:p>
          <a:p>
            <a:pPr marL="0" indent="0">
              <a:buNone/>
            </a:pPr>
            <a:endParaRPr lang="en-US" sz="18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1800" dirty="0">
                <a:latin typeface="Courier New" pitchFamily="49" charset="0"/>
                <a:cs typeface="Courier New" pitchFamily="49" charset="0"/>
              </a:rPr>
              <a:t>$ 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wc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  –l  mascots.txt</a:t>
            </a:r>
          </a:p>
          <a:p>
            <a:pPr marL="0" indent="0">
              <a:buNone/>
            </a:pPr>
            <a:r>
              <a:rPr lang="en-US" sz="1800" dirty="0">
                <a:latin typeface="Courier New" pitchFamily="49" charset="0"/>
                <a:cs typeface="Courier New" pitchFamily="49" charset="0"/>
              </a:rPr>
              <a:t>$ 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wc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  –w  mascots.txt</a:t>
            </a:r>
          </a:p>
          <a:p>
            <a:pPr marL="0" indent="0">
              <a:buNone/>
            </a:pPr>
            <a:r>
              <a:rPr lang="en-US" sz="1800" dirty="0">
                <a:latin typeface="Courier New" pitchFamily="49" charset="0"/>
                <a:cs typeface="Courier New" pitchFamily="49" charset="0"/>
              </a:rPr>
              <a:t>$ 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wc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  –m  mascots.txt</a:t>
            </a:r>
          </a:p>
          <a:p>
            <a:pPr marL="0" indent="0">
              <a:buNone/>
            </a:pPr>
            <a:endParaRPr lang="en-US" sz="18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1800" dirty="0">
                <a:latin typeface="Courier New" pitchFamily="49" charset="0"/>
                <a:cs typeface="Courier New" pitchFamily="49" charset="0"/>
              </a:rPr>
              <a:t>$ 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wc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  -help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C2FA3-3F49-42B6-9DBD-7C2843B38906}" type="datetime1">
              <a:rPr lang="en-US" smtClean="0"/>
              <a:t>10/17/2018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D8EF4-15F2-45E7-AF88-A4EBC972BCF0}" type="slidenum">
              <a:rPr lang="en-US" smtClean="0"/>
              <a:pPr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01996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305800" cy="609600"/>
          </a:xfrm>
        </p:spPr>
        <p:txBody>
          <a:bodyPr/>
          <a:lstStyle/>
          <a:p>
            <a:r>
              <a:rPr lang="en-US" dirty="0" err="1"/>
              <a:t>grep</a:t>
            </a:r>
            <a:r>
              <a:rPr lang="en-US" dirty="0"/>
              <a:t> – pattern matching search of a file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1219200"/>
            <a:ext cx="8382000" cy="838200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“</a:t>
            </a:r>
            <a:r>
              <a:rPr lang="en-US" dirty="0" err="1">
                <a:solidFill>
                  <a:schemeClr val="accent1"/>
                </a:solidFill>
              </a:rPr>
              <a:t>grep</a:t>
            </a:r>
            <a:r>
              <a:rPr lang="en-US" dirty="0">
                <a:solidFill>
                  <a:schemeClr val="accent1"/>
                </a:solidFill>
              </a:rPr>
              <a:t>” – </a:t>
            </a:r>
            <a:r>
              <a:rPr lang="en-US" u="sng" dirty="0">
                <a:solidFill>
                  <a:schemeClr val="accent1"/>
                </a:solidFill>
              </a:rPr>
              <a:t>g</a:t>
            </a:r>
            <a:r>
              <a:rPr lang="en-US" dirty="0">
                <a:solidFill>
                  <a:schemeClr val="accent1"/>
                </a:solidFill>
              </a:rPr>
              <a:t>lobal/ </a:t>
            </a:r>
            <a:r>
              <a:rPr lang="en-US" u="sng" dirty="0">
                <a:solidFill>
                  <a:schemeClr val="accent1"/>
                </a:solidFill>
              </a:rPr>
              <a:t>r</a:t>
            </a:r>
            <a:r>
              <a:rPr lang="en-US" dirty="0">
                <a:solidFill>
                  <a:schemeClr val="accent1"/>
                </a:solidFill>
              </a:rPr>
              <a:t>egular </a:t>
            </a:r>
            <a:r>
              <a:rPr lang="en-US" u="sng" dirty="0">
                <a:solidFill>
                  <a:schemeClr val="accent1"/>
                </a:solidFill>
              </a:rPr>
              <a:t>e</a:t>
            </a:r>
            <a:r>
              <a:rPr lang="en-US" dirty="0">
                <a:solidFill>
                  <a:schemeClr val="accent1"/>
                </a:solidFill>
              </a:rPr>
              <a:t>xpression/ </a:t>
            </a:r>
            <a:r>
              <a:rPr lang="en-US" u="sng" dirty="0">
                <a:solidFill>
                  <a:schemeClr val="accent1"/>
                </a:solidFill>
              </a:rPr>
              <a:t>p</a:t>
            </a:r>
            <a:r>
              <a:rPr lang="en-US" dirty="0">
                <a:solidFill>
                  <a:schemeClr val="accent1"/>
                </a:solidFill>
              </a:rPr>
              <a:t>rint</a:t>
            </a:r>
          </a:p>
          <a:p>
            <a:endParaRPr lang="en-US" sz="8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BCC2C-D872-41BB-8436-A8AE4E3326B0}" type="datetime1">
              <a:rPr lang="en-US" smtClean="0"/>
              <a:t>10/17/2018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2"/>
          </p:nvPr>
        </p:nvSpPr>
        <p:spPr>
          <a:xfrm>
            <a:off x="457200" y="1981200"/>
            <a:ext cx="8534400" cy="434340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2800" dirty="0">
                <a:latin typeface="Courier New" pitchFamily="49" charset="0"/>
                <a:cs typeface="Courier New" pitchFamily="49" charset="0"/>
              </a:rPr>
              <a:t>$ </a:t>
            </a:r>
            <a:r>
              <a:rPr lang="en-US" sz="2800" dirty="0" err="1">
                <a:latin typeface="Courier New" pitchFamily="49" charset="0"/>
                <a:cs typeface="Courier New" pitchFamily="49" charset="0"/>
              </a:rPr>
              <a:t>grep</a:t>
            </a:r>
            <a:r>
              <a:rPr lang="en-US" sz="2800" dirty="0">
                <a:latin typeface="Courier New" pitchFamily="49" charset="0"/>
                <a:cs typeface="Courier New" pitchFamily="49" charset="0"/>
              </a:rPr>
              <a:t>  cat  nonsense.txt</a:t>
            </a:r>
          </a:p>
          <a:p>
            <a:pPr marL="0" indent="0">
              <a:buNone/>
            </a:pPr>
            <a:r>
              <a:rPr lang="en-US" sz="2800" dirty="0">
                <a:latin typeface="Courier New" pitchFamily="49" charset="0"/>
                <a:cs typeface="Courier New" pitchFamily="49" charset="0"/>
              </a:rPr>
              <a:t>$ </a:t>
            </a:r>
            <a:r>
              <a:rPr lang="en-US" sz="2800" dirty="0" err="1">
                <a:latin typeface="Courier New" pitchFamily="49" charset="0"/>
                <a:cs typeface="Courier New" pitchFamily="49" charset="0"/>
              </a:rPr>
              <a:t>grep</a:t>
            </a:r>
            <a:r>
              <a:rPr lang="en-US" sz="2800" dirty="0">
                <a:latin typeface="Courier New" pitchFamily="49" charset="0"/>
                <a:cs typeface="Courier New" pitchFamily="49" charset="0"/>
              </a:rPr>
              <a:t>  dog  nonsense.txt</a:t>
            </a:r>
          </a:p>
          <a:p>
            <a:pPr marL="0" indent="0">
              <a:buNone/>
            </a:pPr>
            <a:r>
              <a:rPr lang="en-US" sz="2800" dirty="0">
                <a:latin typeface="Courier New" pitchFamily="49" charset="0"/>
                <a:cs typeface="Courier New" pitchFamily="49" charset="0"/>
              </a:rPr>
              <a:t>$ grep  –</a:t>
            </a:r>
            <a:r>
              <a:rPr lang="en-US" sz="2800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800" dirty="0">
                <a:latin typeface="Courier New" pitchFamily="49" charset="0"/>
                <a:cs typeface="Courier New" pitchFamily="49" charset="0"/>
              </a:rPr>
              <a:t>  dog  nonsense.txt  # case insensitive</a:t>
            </a:r>
          </a:p>
          <a:p>
            <a:pPr marL="0" indent="0">
              <a:buNone/>
            </a:pPr>
            <a:r>
              <a:rPr lang="en-US" sz="2800" dirty="0">
                <a:latin typeface="Courier New" pitchFamily="49" charset="0"/>
                <a:cs typeface="Courier New" pitchFamily="49" charset="0"/>
              </a:rPr>
              <a:t>$ grep  –v  dog  nonsense.txt  # exclude ‘dog’</a:t>
            </a:r>
          </a:p>
          <a:p>
            <a:pPr marL="0" indent="0">
              <a:buNone/>
            </a:pPr>
            <a:r>
              <a:rPr lang="en-US" sz="2800" dirty="0">
                <a:latin typeface="Courier New" pitchFamily="49" charset="0"/>
                <a:cs typeface="Courier New" pitchFamily="49" charset="0"/>
              </a:rPr>
              <a:t>$ grep –A1 cat nonsense.txt    # include line after match</a:t>
            </a:r>
          </a:p>
          <a:p>
            <a:pPr marL="0" indent="0">
              <a:buNone/>
            </a:pPr>
            <a:r>
              <a:rPr lang="en-US" sz="2800" dirty="0">
                <a:latin typeface="Courier New" pitchFamily="49" charset="0"/>
                <a:cs typeface="Courier New" pitchFamily="49" charset="0"/>
              </a:rPr>
              <a:t>$ grep –B1 cat nonsense.txt    # include line after match</a:t>
            </a:r>
          </a:p>
          <a:p>
            <a:pPr marL="0" indent="0">
              <a:buNone/>
            </a:pPr>
            <a:r>
              <a:rPr lang="en-US" sz="2800" dirty="0">
                <a:latin typeface="Courier New" pitchFamily="49" charset="0"/>
                <a:cs typeface="Courier New" pitchFamily="49" charset="0"/>
              </a:rPr>
              <a:t>$ grep  </a:t>
            </a:r>
            <a:r>
              <a:rPr lang="en-US" sz="2800" dirty="0" err="1">
                <a:latin typeface="Courier New" pitchFamily="49" charset="0"/>
                <a:cs typeface="Courier New" pitchFamily="49" charset="0"/>
              </a:rPr>
              <a:t>oc</a:t>
            </a:r>
            <a:r>
              <a:rPr lang="en-US" sz="2800" dirty="0">
                <a:latin typeface="Courier New" pitchFamily="49" charset="0"/>
                <a:cs typeface="Courier New" pitchFamily="49" charset="0"/>
              </a:rPr>
              <a:t>  nonsense.txt  </a:t>
            </a:r>
          </a:p>
          <a:p>
            <a:pPr marL="0" indent="0">
              <a:buNone/>
            </a:pPr>
            <a:r>
              <a:rPr lang="en-US" sz="2800" dirty="0">
                <a:latin typeface="Courier New" pitchFamily="49" charset="0"/>
                <a:cs typeface="Courier New" pitchFamily="49" charset="0"/>
              </a:rPr>
              <a:t>$ grep –c </a:t>
            </a:r>
            <a:r>
              <a:rPr lang="en-US" sz="2800" dirty="0" err="1">
                <a:latin typeface="Courier New" pitchFamily="49" charset="0"/>
                <a:cs typeface="Courier New" pitchFamily="49" charset="0"/>
              </a:rPr>
              <a:t>oc</a:t>
            </a:r>
            <a:r>
              <a:rPr lang="en-US" sz="2800" dirty="0">
                <a:latin typeface="Courier New" pitchFamily="49" charset="0"/>
                <a:cs typeface="Courier New" pitchFamily="49" charset="0"/>
              </a:rPr>
              <a:t> nonsense.txt      # count of matching lines  </a:t>
            </a:r>
          </a:p>
          <a:p>
            <a:pPr marL="0" indent="0">
              <a:buNone/>
            </a:pPr>
            <a:r>
              <a:rPr lang="en-US" sz="2800" dirty="0">
                <a:latin typeface="Courier New" pitchFamily="49" charset="0"/>
                <a:cs typeface="Courier New" pitchFamily="49" charset="0"/>
              </a:rPr>
              <a:t>$ grep  ^</a:t>
            </a:r>
            <a:r>
              <a:rPr lang="en-US" sz="2800" dirty="0" err="1">
                <a:latin typeface="Courier New" pitchFamily="49" charset="0"/>
                <a:cs typeface="Courier New" pitchFamily="49" charset="0"/>
              </a:rPr>
              <a:t>oc</a:t>
            </a:r>
            <a:r>
              <a:rPr lang="en-US" sz="2800" dirty="0">
                <a:latin typeface="Courier New" pitchFamily="49" charset="0"/>
                <a:cs typeface="Courier New" pitchFamily="49" charset="0"/>
              </a:rPr>
              <a:t>  nonsense.txt      # ^ -starts line with </a:t>
            </a:r>
            <a:r>
              <a:rPr lang="en-US" sz="2800" dirty="0" err="1">
                <a:latin typeface="Courier New" pitchFamily="49" charset="0"/>
                <a:cs typeface="Courier New" pitchFamily="49" charset="0"/>
              </a:rPr>
              <a:t>oc</a:t>
            </a:r>
            <a:endParaRPr lang="en-US" sz="28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2800" dirty="0">
                <a:latin typeface="Courier New" pitchFamily="49" charset="0"/>
                <a:cs typeface="Courier New" pitchFamily="49" charset="0"/>
              </a:rPr>
              <a:t>$ grep  </a:t>
            </a:r>
            <a:r>
              <a:rPr lang="en-US" sz="2800" dirty="0" err="1">
                <a:latin typeface="Courier New" pitchFamily="49" charset="0"/>
                <a:cs typeface="Courier New" pitchFamily="49" charset="0"/>
              </a:rPr>
              <a:t>oc</a:t>
            </a:r>
            <a:r>
              <a:rPr lang="en-US" sz="2800" dirty="0">
                <a:latin typeface="Courier New" pitchFamily="49" charset="0"/>
                <a:cs typeface="Courier New" pitchFamily="49" charset="0"/>
              </a:rPr>
              <a:t>$  nonsense.txt      # $ - ends line with </a:t>
            </a:r>
            <a:r>
              <a:rPr lang="en-US" sz="2800" dirty="0" err="1">
                <a:latin typeface="Courier New" pitchFamily="49" charset="0"/>
                <a:cs typeface="Courier New" pitchFamily="49" charset="0"/>
              </a:rPr>
              <a:t>oc</a:t>
            </a:r>
            <a:endParaRPr lang="en-US" sz="28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endParaRPr lang="en-US" sz="16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3600" b="1" dirty="0" err="1">
                <a:cs typeface="Courier New" pitchFamily="49" charset="0"/>
              </a:rPr>
              <a:t>grep</a:t>
            </a:r>
            <a:r>
              <a:rPr lang="en-US" sz="3600" dirty="0">
                <a:cs typeface="Courier New" pitchFamily="49" charset="0"/>
              </a:rPr>
              <a:t> is a powerful tool.  Use it (as well as </a:t>
            </a:r>
            <a:r>
              <a:rPr lang="en-US" sz="3600" dirty="0" err="1">
                <a:cs typeface="Courier New" pitchFamily="49" charset="0"/>
              </a:rPr>
              <a:t>egrep</a:t>
            </a:r>
            <a:r>
              <a:rPr lang="en-US" sz="3600" dirty="0">
                <a:cs typeface="Courier New" pitchFamily="49" charset="0"/>
              </a:rPr>
              <a:t>...extended </a:t>
            </a:r>
            <a:r>
              <a:rPr lang="en-US" sz="3600" dirty="0" err="1">
                <a:cs typeface="Courier New" pitchFamily="49" charset="0"/>
              </a:rPr>
              <a:t>grep</a:t>
            </a:r>
            <a:r>
              <a:rPr lang="en-US" sz="3600" dirty="0">
                <a:cs typeface="Courier New" pitchFamily="49" charset="0"/>
              </a:rPr>
              <a:t>)</a:t>
            </a:r>
          </a:p>
          <a:p>
            <a:pPr marL="0" indent="0">
              <a:buNone/>
            </a:pPr>
            <a:endParaRPr lang="en-US" sz="105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2800" dirty="0">
                <a:latin typeface="Courier New" pitchFamily="49" charset="0"/>
                <a:cs typeface="Courier New" pitchFamily="49" charset="0"/>
              </a:rPr>
              <a:t>$ </a:t>
            </a:r>
            <a:r>
              <a:rPr lang="en-US" sz="2800" dirty="0" err="1">
                <a:latin typeface="Courier New" pitchFamily="49" charset="0"/>
                <a:cs typeface="Courier New" pitchFamily="49" charset="0"/>
              </a:rPr>
              <a:t>grep</a:t>
            </a:r>
            <a:r>
              <a:rPr lang="en-US" sz="2800" dirty="0">
                <a:latin typeface="Courier New" pitchFamily="49" charset="0"/>
                <a:cs typeface="Courier New" pitchFamily="49" charset="0"/>
              </a:rPr>
              <a:t>  --help</a:t>
            </a:r>
          </a:p>
          <a:p>
            <a:pPr marL="0" indent="0">
              <a:buNone/>
            </a:pPr>
            <a:r>
              <a:rPr lang="en-US" sz="2800" dirty="0">
                <a:latin typeface="Courier New" pitchFamily="49" charset="0"/>
                <a:cs typeface="Courier New" pitchFamily="49" charset="0"/>
              </a:rPr>
              <a:t>$ man  </a:t>
            </a:r>
            <a:r>
              <a:rPr lang="en-US" sz="2800" dirty="0" err="1">
                <a:latin typeface="Courier New" pitchFamily="49" charset="0"/>
                <a:cs typeface="Courier New" pitchFamily="49" charset="0"/>
              </a:rPr>
              <a:t>grep</a:t>
            </a:r>
            <a:endParaRPr lang="en-US" sz="28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D8EF4-15F2-45E7-AF88-A4EBC972BCF0}" type="slidenum">
              <a:rPr lang="en-US" smtClean="0"/>
              <a:pPr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28149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 #8: Using grep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1EF36-721C-4D20-B3CE-32BCD0BAB4DC}" type="datetime1">
              <a:rPr lang="en-US" smtClean="0"/>
              <a:t>10/17/2018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2"/>
          </p:nvPr>
        </p:nvSpPr>
        <p:spPr>
          <a:xfrm>
            <a:off x="457200" y="1143000"/>
            <a:ext cx="8305800" cy="5029200"/>
          </a:xfrm>
        </p:spPr>
        <p:txBody>
          <a:bodyPr>
            <a:normAutofit/>
          </a:bodyPr>
          <a:lstStyle/>
          <a:p>
            <a:r>
              <a:rPr lang="en-US" dirty="0"/>
              <a:t>Make sure you are in the class directory: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Using the ‘grep’ utility with the file </a:t>
            </a:r>
            <a:r>
              <a:rPr lang="en-US" b="1" dirty="0"/>
              <a:t>mascots.txt</a:t>
            </a:r>
            <a:r>
              <a:rPr lang="en-US" dirty="0"/>
              <a:t>, determine the following:</a:t>
            </a:r>
          </a:p>
          <a:p>
            <a:pPr marL="0" indent="0">
              <a:buNone/>
            </a:pPr>
            <a:r>
              <a:rPr lang="en-US" dirty="0"/>
              <a:t>- find the lines that have the letters ‘cat’ (</a:t>
            </a:r>
            <a:r>
              <a:rPr lang="en-US" i="1" dirty="0"/>
              <a:t>just lowercase letters</a:t>
            </a:r>
            <a:r>
              <a:rPr lang="en-US" dirty="0"/>
              <a:t>) as part of the mascot name</a:t>
            </a:r>
            <a:endParaRPr lang="en-US" sz="1100" dirty="0"/>
          </a:p>
          <a:p>
            <a:pPr>
              <a:buFontTx/>
              <a:buChar char="-"/>
            </a:pPr>
            <a:r>
              <a:rPr lang="en-US" dirty="0"/>
              <a:t>find the lines that have the letters ‘cat’ </a:t>
            </a:r>
            <a:r>
              <a:rPr lang="en-US" b="1" dirty="0"/>
              <a:t>regardless of case</a:t>
            </a:r>
            <a:r>
              <a:rPr lang="en-US" dirty="0"/>
              <a:t> as part of the mascot name</a:t>
            </a:r>
          </a:p>
          <a:p>
            <a:pPr>
              <a:buFontTx/>
              <a:buChar char="-"/>
            </a:pPr>
            <a:r>
              <a:rPr lang="en-US" dirty="0"/>
              <a:t>find which colleges that </a:t>
            </a:r>
            <a:r>
              <a:rPr lang="en-US" b="1" dirty="0"/>
              <a:t>start</a:t>
            </a:r>
            <a:r>
              <a:rPr lang="en-US" dirty="0"/>
              <a:t> with the word “Saint” and redirect the output to a file named </a:t>
            </a:r>
            <a:r>
              <a:rPr lang="en-US" b="1" dirty="0"/>
              <a:t>Saints – </a:t>
            </a:r>
            <a:r>
              <a:rPr lang="en-US" dirty="0"/>
              <a:t>how many?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D8EF4-15F2-45E7-AF88-A4EBC972BCF0}" type="slidenum">
              <a:rPr lang="en-US" smtClean="0"/>
              <a:pPr/>
              <a:t>63</a:t>
            </a:fld>
            <a:endParaRPr lang="en-US"/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1155FA6C-0CCB-4F8A-968C-FA4C923CB7B0}"/>
              </a:ext>
            </a:extLst>
          </p:cNvPr>
          <p:cNvSpPr txBox="1">
            <a:spLocks/>
          </p:cNvSpPr>
          <p:nvPr/>
        </p:nvSpPr>
        <p:spPr>
          <a:xfrm>
            <a:off x="838200" y="1676400"/>
            <a:ext cx="4293577" cy="8117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2500" lnSpcReduction="100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/>
              <a:buNone/>
            </a:pPr>
            <a:r>
              <a:rPr lang="en-US" sz="2400" dirty="0">
                <a:cs typeface="Courier New" pitchFamily="49" charset="0"/>
              </a:rPr>
              <a:t>$ cd ~/</a:t>
            </a:r>
            <a:r>
              <a:rPr lang="en-US" sz="2400" dirty="0" err="1">
                <a:cs typeface="Courier New" pitchFamily="49" charset="0"/>
              </a:rPr>
              <a:t>LinuxClass</a:t>
            </a:r>
            <a:endParaRPr lang="en-US" sz="2400" dirty="0">
              <a:cs typeface="Courier New" pitchFamily="49" charset="0"/>
            </a:endParaRPr>
          </a:p>
          <a:p>
            <a:pPr marL="0" indent="0">
              <a:buFont typeface="Wingdings 3"/>
              <a:buNone/>
            </a:pPr>
            <a:r>
              <a:rPr lang="en-US" sz="2400" dirty="0">
                <a:cs typeface="Courier New" pitchFamily="49" charset="0"/>
              </a:rPr>
              <a:t>$ </a:t>
            </a:r>
            <a:r>
              <a:rPr lang="en-US" sz="2400" dirty="0" err="1">
                <a:cs typeface="Courier New" pitchFamily="49" charset="0"/>
              </a:rPr>
              <a:t>pwd</a:t>
            </a:r>
            <a:endParaRPr lang="en-US" sz="2400" dirty="0"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764718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find – where are my darn files?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75973-81AA-43E3-9DC3-17BD0F841105}" type="datetime1">
              <a:rPr lang="en-US" smtClean="0"/>
              <a:t>10/17/2018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2"/>
          </p:nvPr>
        </p:nvSpPr>
        <p:spPr>
          <a:xfrm>
            <a:off x="457200" y="1828800"/>
            <a:ext cx="8534400" cy="449580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sz="2400" dirty="0"/>
              <a:t>$ find  [</a:t>
            </a:r>
            <a:r>
              <a:rPr lang="en-US" sz="2400" dirty="0" err="1"/>
              <a:t>path_to_search</a:t>
            </a:r>
            <a:r>
              <a:rPr lang="en-US" sz="2400" dirty="0"/>
              <a:t>]  [expression/options]</a:t>
            </a:r>
          </a:p>
          <a:p>
            <a:r>
              <a:rPr lang="en-US" sz="2400" dirty="0"/>
              <a:t>$ find  .   –name  “*.txt”</a:t>
            </a:r>
          </a:p>
          <a:p>
            <a:r>
              <a:rPr lang="en-US" sz="2400" dirty="0"/>
              <a:t>$ find  /home/$USER/</a:t>
            </a:r>
            <a:r>
              <a:rPr lang="en-US" sz="2400" dirty="0" err="1"/>
              <a:t>LinuxClass</a:t>
            </a:r>
            <a:r>
              <a:rPr lang="en-US" sz="2400" dirty="0"/>
              <a:t>  –</a:t>
            </a:r>
            <a:r>
              <a:rPr lang="en-US" sz="2400" dirty="0" err="1"/>
              <a:t>iname</a:t>
            </a:r>
            <a:r>
              <a:rPr lang="en-US" sz="2400" dirty="0"/>
              <a:t>  “capital*”</a:t>
            </a:r>
          </a:p>
          <a:p>
            <a:r>
              <a:rPr lang="en-US" sz="2400" dirty="0"/>
              <a:t>$ find  /home/$USER/</a:t>
            </a:r>
            <a:r>
              <a:rPr lang="en-US" sz="2400" dirty="0" err="1"/>
              <a:t>LinuxClass</a:t>
            </a:r>
            <a:r>
              <a:rPr lang="en-US" sz="2400" dirty="0"/>
              <a:t>  –type  f  -</a:t>
            </a:r>
            <a:r>
              <a:rPr lang="en-US" sz="2400" dirty="0" err="1"/>
              <a:t>mmin</a:t>
            </a:r>
            <a:r>
              <a:rPr lang="en-US" sz="2400" dirty="0"/>
              <a:t>  40</a:t>
            </a:r>
          </a:p>
          <a:p>
            <a:r>
              <a:rPr lang="en-US" sz="2400" dirty="0"/>
              <a:t>$ find  /home/$USER/</a:t>
            </a:r>
            <a:r>
              <a:rPr lang="en-US" sz="2400" dirty="0" err="1"/>
              <a:t>LinuxClass</a:t>
            </a:r>
            <a:r>
              <a:rPr lang="en-US" sz="2400" dirty="0"/>
              <a:t>  –type  f  -</a:t>
            </a:r>
            <a:r>
              <a:rPr lang="en-US" sz="2400" dirty="0" err="1"/>
              <a:t>mmin</a:t>
            </a:r>
            <a:r>
              <a:rPr lang="en-US" sz="2400" dirty="0"/>
              <a:t>  -40</a:t>
            </a:r>
          </a:p>
          <a:p>
            <a:r>
              <a:rPr lang="en-US" sz="2400" dirty="0"/>
              <a:t> $ find  /home/$USER/</a:t>
            </a:r>
            <a:r>
              <a:rPr lang="en-US" sz="2400" dirty="0" err="1"/>
              <a:t>LinuxClass</a:t>
            </a:r>
            <a:r>
              <a:rPr lang="en-US" sz="2400" dirty="0"/>
              <a:t> –type f   -</a:t>
            </a:r>
            <a:r>
              <a:rPr lang="en-US" sz="2400" dirty="0" err="1"/>
              <a:t>mmin</a:t>
            </a:r>
            <a:r>
              <a:rPr lang="en-US" sz="2400" dirty="0"/>
              <a:t>  +40</a:t>
            </a:r>
          </a:p>
          <a:p>
            <a:r>
              <a:rPr lang="en-US" sz="2400" dirty="0"/>
              <a:t>$ find  /home/$USER/</a:t>
            </a:r>
            <a:r>
              <a:rPr lang="en-US" sz="2400" dirty="0" err="1"/>
              <a:t>LinuxClass</a:t>
            </a:r>
            <a:r>
              <a:rPr lang="en-US" sz="2400" dirty="0"/>
              <a:t>  –type  f  –</a:t>
            </a:r>
            <a:r>
              <a:rPr lang="en-US" sz="2400" dirty="0" err="1"/>
              <a:t>mtime</a:t>
            </a:r>
            <a:r>
              <a:rPr lang="en-US" sz="2400" dirty="0"/>
              <a:t> 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r>
              <a:rPr lang="en-US" sz="2400" dirty="0"/>
              <a:t>$ find  /home/$USER/</a:t>
            </a:r>
            <a:r>
              <a:rPr lang="en-US" sz="2400" dirty="0" err="1"/>
              <a:t>LinuxClass</a:t>
            </a:r>
            <a:r>
              <a:rPr lang="en-US" sz="2400" dirty="0"/>
              <a:t>  –name  “*.</a:t>
            </a:r>
            <a:r>
              <a:rPr lang="en-US" sz="2400" dirty="0" err="1"/>
              <a:t>bak</a:t>
            </a:r>
            <a:r>
              <a:rPr lang="en-US" sz="2400" dirty="0"/>
              <a:t>”  –delete</a:t>
            </a:r>
          </a:p>
          <a:p>
            <a:r>
              <a:rPr lang="en-US" sz="2400" dirty="0"/>
              <a:t>$ find  .  –name  “*.txt”  –exec  ls  \-la  {}  \;</a:t>
            </a:r>
          </a:p>
          <a:p>
            <a:r>
              <a:rPr lang="en-US" sz="2400" dirty="0"/>
              <a:t>$ man  find</a:t>
            </a:r>
          </a:p>
        </p:txBody>
      </p:sp>
      <p:sp>
        <p:nvSpPr>
          <p:cNvPr id="8" name="Content Placeholder 6"/>
          <p:cNvSpPr>
            <a:spLocks noGrp="1"/>
          </p:cNvSpPr>
          <p:nvPr>
            <p:ph sz="quarter" idx="2"/>
          </p:nvPr>
        </p:nvSpPr>
        <p:spPr>
          <a:xfrm>
            <a:off x="533400" y="1219200"/>
            <a:ext cx="8458200" cy="533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chemeClr val="accent1"/>
                </a:solidFill>
              </a:rPr>
              <a:t>find - used to locate files based on various criteria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D8EF4-15F2-45E7-AF88-A4EBC972BCF0}" type="slidenum">
              <a:rPr lang="en-US" smtClean="0"/>
              <a:pPr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55583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 #9: Using find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1EF36-721C-4D20-B3CE-32BCD0BAB4DC}" type="datetime1">
              <a:rPr lang="en-US" smtClean="0"/>
              <a:t>10/17/2018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2"/>
          </p:nvPr>
        </p:nvSpPr>
        <p:spPr>
          <a:xfrm>
            <a:off x="457200" y="1143000"/>
            <a:ext cx="8305800" cy="50292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Let’s use the find utility to look for files in your home directory</a:t>
            </a:r>
          </a:p>
          <a:p>
            <a:r>
              <a:rPr lang="en-US" dirty="0"/>
              <a:t>Make sure you are in your class directory: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r>
              <a:rPr lang="en-US" dirty="0"/>
              <a:t>Using ‘find’, locate the file named ‘colors’</a:t>
            </a:r>
          </a:p>
          <a:p>
            <a:endParaRPr lang="en-US" sz="1100" dirty="0"/>
          </a:p>
          <a:p>
            <a:r>
              <a:rPr lang="en-US" dirty="0"/>
              <a:t>Using ‘find’, locate the files whose name </a:t>
            </a:r>
            <a:r>
              <a:rPr lang="en-US" b="1" dirty="0"/>
              <a:t>contains</a:t>
            </a:r>
            <a:r>
              <a:rPr lang="en-US" dirty="0"/>
              <a:t> the word ‘bear’ where the match is </a:t>
            </a:r>
            <a:r>
              <a:rPr lang="en-US" b="1" dirty="0"/>
              <a:t>case insensitive </a:t>
            </a:r>
            <a:r>
              <a:rPr lang="en-US" dirty="0"/>
              <a:t>(hint: -</a:t>
            </a:r>
            <a:r>
              <a:rPr lang="en-US" dirty="0" err="1"/>
              <a:t>iname</a:t>
            </a:r>
            <a:r>
              <a:rPr lang="en-US" dirty="0"/>
              <a:t> option)</a:t>
            </a:r>
          </a:p>
          <a:p>
            <a:pPr marL="0" indent="0">
              <a:buNone/>
            </a:pPr>
            <a:endParaRPr lang="en-US" sz="1300" dirty="0"/>
          </a:p>
          <a:p>
            <a:r>
              <a:rPr lang="en-US" dirty="0"/>
              <a:t>Using ‘find’, locate the files that were modified LESS than 45 minutes ago (hint: -</a:t>
            </a:r>
            <a:r>
              <a:rPr lang="en-US" dirty="0" err="1"/>
              <a:t>mmin</a:t>
            </a:r>
            <a:r>
              <a:rPr lang="en-US" dirty="0"/>
              <a:t> option)</a:t>
            </a:r>
          </a:p>
          <a:p>
            <a:pPr marL="0" indent="0">
              <a:buNone/>
            </a:pPr>
            <a:endParaRPr lang="en-US" sz="1300" dirty="0"/>
          </a:p>
          <a:p>
            <a:r>
              <a:rPr lang="en-US" dirty="0"/>
              <a:t>How many files did you find for each?</a:t>
            </a:r>
          </a:p>
          <a:p>
            <a:endParaRPr lang="en-US" dirty="0"/>
          </a:p>
        </p:txBody>
      </p:sp>
      <p:sp>
        <p:nvSpPr>
          <p:cNvPr id="10" name="Content Placeholder 4"/>
          <p:cNvSpPr txBox="1">
            <a:spLocks/>
          </p:cNvSpPr>
          <p:nvPr/>
        </p:nvSpPr>
        <p:spPr>
          <a:xfrm>
            <a:off x="838200" y="2057400"/>
            <a:ext cx="4293577" cy="8117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2500" lnSpcReduction="100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/>
              <a:buNone/>
            </a:pPr>
            <a:r>
              <a:rPr lang="en-US" sz="2400" dirty="0">
                <a:cs typeface="Courier New" pitchFamily="49" charset="0"/>
              </a:rPr>
              <a:t>$ cd ~/</a:t>
            </a:r>
            <a:r>
              <a:rPr lang="en-US" sz="2400" dirty="0" err="1">
                <a:cs typeface="Courier New" pitchFamily="49" charset="0"/>
              </a:rPr>
              <a:t>LinuxClass</a:t>
            </a:r>
            <a:endParaRPr lang="en-US" sz="2400" dirty="0">
              <a:cs typeface="Courier New" pitchFamily="49" charset="0"/>
            </a:endParaRPr>
          </a:p>
          <a:p>
            <a:pPr marL="0" indent="0">
              <a:buFont typeface="Wingdings 3"/>
              <a:buNone/>
            </a:pPr>
            <a:r>
              <a:rPr lang="en-US" sz="2400" dirty="0">
                <a:cs typeface="Courier New" pitchFamily="49" charset="0"/>
              </a:rPr>
              <a:t>$ </a:t>
            </a:r>
            <a:r>
              <a:rPr lang="en-US" sz="2400" dirty="0" err="1">
                <a:cs typeface="Courier New" pitchFamily="49" charset="0"/>
              </a:rPr>
              <a:t>pwd</a:t>
            </a:r>
            <a:endParaRPr lang="en-US" sz="2400" dirty="0">
              <a:cs typeface="Courier New" pitchFamily="49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D8EF4-15F2-45E7-AF88-A4EBC972BCF0}" type="slidenum">
              <a:rPr lang="en-US" smtClean="0"/>
              <a:pPr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84057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09600"/>
          </a:xfrm>
        </p:spPr>
        <p:txBody>
          <a:bodyPr/>
          <a:lstStyle/>
          <a:p>
            <a:r>
              <a:rPr lang="en-US" dirty="0" err="1"/>
              <a:t>uniq</a:t>
            </a:r>
            <a:r>
              <a:rPr lang="en-US" dirty="0"/>
              <a:t> – show or remove duplicate lines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1496C-F707-48EA-9F2D-345D82E70792}" type="datetime1">
              <a:rPr lang="en-US" smtClean="0"/>
              <a:t>10/17/2018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/>
              <a:t>uniq</a:t>
            </a:r>
            <a:r>
              <a:rPr lang="en-US" dirty="0"/>
              <a:t> – show either unique or duplicate </a:t>
            </a:r>
            <a:r>
              <a:rPr lang="en-US" b="1" dirty="0"/>
              <a:t>consecutive</a:t>
            </a:r>
            <a:r>
              <a:rPr lang="en-US" dirty="0"/>
              <a:t> lines in a file or output.  Default behavior is to merge adjacent matching lines into one, but can be used to print just the matching lines or provide a count of matching lines…most effective with the sort command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609600" y="3505200"/>
            <a:ext cx="8077200" cy="1295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/>
              <a:buNone/>
            </a:pPr>
            <a:r>
              <a:rPr lang="en-US" sz="1800" dirty="0">
                <a:latin typeface="Courier New" pitchFamily="49" charset="0"/>
                <a:cs typeface="Courier New" pitchFamily="49" charset="0"/>
              </a:rPr>
              <a:t>$ 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uniq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  bears      # will show all unique lines</a:t>
            </a:r>
          </a:p>
          <a:p>
            <a:pPr marL="0" indent="0">
              <a:buFont typeface="Wingdings 3"/>
              <a:buNone/>
            </a:pPr>
            <a:r>
              <a:rPr lang="en-US" sz="1800" dirty="0">
                <a:latin typeface="Courier New" pitchFamily="49" charset="0"/>
                <a:cs typeface="Courier New" pitchFamily="49" charset="0"/>
              </a:rPr>
              <a:t>$ 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uniq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  –d  bears  # show only duplicate lines</a:t>
            </a:r>
          </a:p>
          <a:p>
            <a:pPr marL="0" indent="0">
              <a:buFont typeface="Wingdings 3"/>
              <a:buNone/>
            </a:pPr>
            <a:r>
              <a:rPr lang="en-US" sz="1800" dirty="0">
                <a:latin typeface="Courier New" pitchFamily="49" charset="0"/>
                <a:cs typeface="Courier New" pitchFamily="49" charset="0"/>
              </a:rPr>
              <a:t>$ 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uniq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  –c  bears  # show a count of each unique line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D8EF4-15F2-45E7-AF88-A4EBC972BCF0}" type="slidenum">
              <a:rPr lang="en-US" smtClean="0"/>
              <a:pPr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02160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Sorting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sort command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1371600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“sort” can be used to read a file,  sort the contents and output to the terminal</a:t>
            </a:r>
          </a:p>
          <a:p>
            <a:endParaRPr lang="en-US" sz="18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14800" y="2133600"/>
            <a:ext cx="4572000" cy="396240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>
                <a:latin typeface="Courier New" pitchFamily="49" charset="0"/>
                <a:cs typeface="Courier New" pitchFamily="49" charset="0"/>
              </a:rPr>
              <a:t>$ cat  grades.txt</a:t>
            </a:r>
          </a:p>
          <a:p>
            <a:pPr marL="0" indent="0">
              <a:buNone/>
            </a:pPr>
            <a:r>
              <a:rPr lang="en-US" sz="1800" dirty="0">
                <a:latin typeface="Courier New" pitchFamily="49" charset="0"/>
                <a:cs typeface="Courier New" pitchFamily="49" charset="0"/>
              </a:rPr>
              <a:t>$ sort  grades.txt</a:t>
            </a:r>
          </a:p>
          <a:p>
            <a:pPr marL="0" indent="0">
              <a:buNone/>
            </a:pPr>
            <a:r>
              <a:rPr lang="en-US" sz="1800" dirty="0">
                <a:latin typeface="Courier New" pitchFamily="49" charset="0"/>
                <a:cs typeface="Courier New" pitchFamily="49" charset="0"/>
              </a:rPr>
              <a:t>$ sort  –r  grades.txt</a:t>
            </a:r>
          </a:p>
          <a:p>
            <a:pPr marL="0" indent="0">
              <a:buNone/>
            </a:pPr>
            <a:r>
              <a:rPr lang="en-US" sz="1800" dirty="0">
                <a:latin typeface="Courier New" pitchFamily="49" charset="0"/>
                <a:cs typeface="Courier New" pitchFamily="49" charset="0"/>
              </a:rPr>
              <a:t>$ sort  -k2 grades.txt</a:t>
            </a:r>
          </a:p>
          <a:p>
            <a:pPr marL="0" indent="0">
              <a:buNone/>
            </a:pPr>
            <a:r>
              <a:rPr lang="en-US" sz="1800" dirty="0">
                <a:latin typeface="Courier New" pitchFamily="49" charset="0"/>
                <a:cs typeface="Courier New" pitchFamily="49" charset="0"/>
              </a:rPr>
              <a:t>$ sort  –b  -k2  grades.txt</a:t>
            </a:r>
          </a:p>
          <a:p>
            <a:pPr marL="0" indent="0">
              <a:buNone/>
            </a:pPr>
            <a:r>
              <a:rPr lang="en-US" sz="1800" dirty="0">
                <a:latin typeface="Courier New" pitchFamily="49" charset="0"/>
                <a:cs typeface="Courier New" pitchFamily="49" charset="0"/>
              </a:rPr>
              <a:t>$ sort  –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bn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  -k2  grades.txt</a:t>
            </a:r>
          </a:p>
          <a:p>
            <a:pPr marL="0" indent="0">
              <a:buNone/>
            </a:pPr>
            <a:r>
              <a:rPr lang="en-US" sz="1800" dirty="0">
                <a:latin typeface="Courier New" pitchFamily="49" charset="0"/>
                <a:cs typeface="Courier New" pitchFamily="49" charset="0"/>
              </a:rPr>
              <a:t>$ sort  –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bnr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 –k2  grades.txt</a:t>
            </a:r>
          </a:p>
          <a:p>
            <a:pPr marL="0" indent="0">
              <a:buNone/>
            </a:pPr>
            <a:r>
              <a:rPr lang="en-US" sz="1800" dirty="0">
                <a:latin typeface="Courier New" pitchFamily="49" charset="0"/>
                <a:cs typeface="Courier New" pitchFamily="49" charset="0"/>
              </a:rPr>
              <a:t>$ sort  –help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429000"/>
            <a:ext cx="2838450" cy="278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DD1FD-7A05-4CAE-9D08-CF8F1CFF81CF}" type="datetime1">
              <a:rPr lang="en-US" smtClean="0"/>
              <a:t>10/17/2018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D8EF4-15F2-45E7-AF88-A4EBC972BCF0}" type="slidenum">
              <a:rPr lang="en-US" smtClean="0"/>
              <a:pPr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72648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16646" cy="609600"/>
          </a:xfrm>
        </p:spPr>
        <p:txBody>
          <a:bodyPr/>
          <a:lstStyle/>
          <a:p>
            <a:r>
              <a:rPr lang="en-US" dirty="0"/>
              <a:t>Pipes (redirect to other processes)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2514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Much like you can write output to files, you can write or “pipe” output to other commands using pipes “|”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3886200"/>
            <a:ext cx="8216646" cy="2267712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>
                <a:latin typeface="Courier New" pitchFamily="49" charset="0"/>
                <a:cs typeface="Courier New" pitchFamily="49" charset="0"/>
              </a:rPr>
              <a:t>$ cat college1 | sort | 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uniq</a:t>
            </a:r>
            <a:endParaRPr lang="en-US" sz="18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1800" dirty="0">
                <a:latin typeface="Courier New" pitchFamily="49" charset="0"/>
                <a:cs typeface="Courier New" pitchFamily="49" charset="0"/>
              </a:rPr>
              <a:t>$ cat college2 | sort | 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uniq</a:t>
            </a:r>
            <a:endParaRPr lang="en-US" sz="18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1800" dirty="0">
                <a:latin typeface="Courier New" pitchFamily="49" charset="0"/>
                <a:cs typeface="Courier New" pitchFamily="49" charset="0"/>
              </a:rPr>
              <a:t>$ cat college1 college2 | sort | 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uniq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  -c</a:t>
            </a:r>
            <a:endParaRPr lang="en-US" sz="10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endParaRPr lang="en-US" sz="10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+mj-lt"/>
                <a:cs typeface="Courier New" pitchFamily="49" charset="0"/>
              </a:rPr>
              <a:t>Write to a file at the end:</a:t>
            </a:r>
          </a:p>
          <a:p>
            <a:pPr marL="0" indent="0">
              <a:buNone/>
            </a:pPr>
            <a:endParaRPr lang="en-US" sz="1000" dirty="0">
              <a:latin typeface="+mj-lt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1800" dirty="0">
                <a:latin typeface="Courier New" pitchFamily="49" charset="0"/>
                <a:cs typeface="Courier New" pitchFamily="49" charset="0"/>
              </a:rPr>
              <a:t>$ cat college1 college2 | sort | 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uniq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 |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grep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  ^B &gt; Colleges</a:t>
            </a:r>
          </a:p>
          <a:p>
            <a:pPr marL="0" indent="0">
              <a:buNone/>
            </a:pPr>
            <a:endParaRPr lang="en-US" sz="1800" dirty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219200"/>
            <a:ext cx="3387124" cy="2544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B24F5-E45D-47DF-BC2C-9DDEAB5A9120}" type="datetime1">
              <a:rPr lang="en-US" smtClean="0"/>
              <a:t>10/17/2018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D8EF4-15F2-45E7-AF88-A4EBC972BCF0}" type="slidenum">
              <a:rPr lang="en-US" smtClean="0"/>
              <a:pPr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492938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09600"/>
          </a:xfrm>
        </p:spPr>
        <p:txBody>
          <a:bodyPr/>
          <a:lstStyle/>
          <a:p>
            <a:r>
              <a:rPr lang="en-US" dirty="0"/>
              <a:t>Exercise #10: sort, pipes and redirection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2A4C9-7B15-46E6-BAE9-78CCB98A010F}" type="datetime1">
              <a:rPr lang="en-US" smtClean="0"/>
              <a:t>10/17/2018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029200"/>
          </a:xfrm>
        </p:spPr>
        <p:txBody>
          <a:bodyPr>
            <a:normAutofit/>
          </a:bodyPr>
          <a:lstStyle/>
          <a:p>
            <a:r>
              <a:rPr lang="en-US" dirty="0"/>
              <a:t>cd /home/$USER/</a:t>
            </a:r>
            <a:r>
              <a:rPr lang="en-US" dirty="0" err="1"/>
              <a:t>LinuxClass</a:t>
            </a:r>
            <a:endParaRPr lang="en-US" dirty="0"/>
          </a:p>
          <a:p>
            <a:r>
              <a:rPr lang="en-US" dirty="0"/>
              <a:t>Look at the contents of two files, grocery</a:t>
            </a:r>
            <a:r>
              <a:rPr lang="en-US" b="1" dirty="0">
                <a:latin typeface="Courier New" pitchFamily="49" charset="0"/>
              </a:rPr>
              <a:t>1</a:t>
            </a:r>
            <a:r>
              <a:rPr lang="en-US" dirty="0"/>
              <a:t> and grocery2 (use cat command)</a:t>
            </a:r>
          </a:p>
          <a:p>
            <a:r>
              <a:rPr lang="en-US" dirty="0"/>
              <a:t>Combine the two files using the cat command and then use the sort and </a:t>
            </a:r>
            <a:r>
              <a:rPr lang="en-US" dirty="0" err="1"/>
              <a:t>uniq</a:t>
            </a:r>
            <a:r>
              <a:rPr lang="en-US" dirty="0"/>
              <a:t> commands to get a list of sorted, unique items for the grocery list</a:t>
            </a:r>
          </a:p>
          <a:p>
            <a:r>
              <a:rPr lang="en-US" dirty="0"/>
              <a:t>Now redirect the output to a file named grocery3</a:t>
            </a:r>
          </a:p>
          <a:p>
            <a:r>
              <a:rPr lang="en-US" dirty="0"/>
              <a:t>Use the </a:t>
            </a:r>
            <a:r>
              <a:rPr lang="en-US" dirty="0" err="1"/>
              <a:t>wc</a:t>
            </a:r>
            <a:r>
              <a:rPr lang="en-US" dirty="0"/>
              <a:t> command to determine how many unique items are on the list (in the grocery3 file).</a:t>
            </a:r>
          </a:p>
          <a:p>
            <a:r>
              <a:rPr lang="en-US" dirty="0"/>
              <a:t>Use </a:t>
            </a:r>
            <a:r>
              <a:rPr lang="en-US" dirty="0" err="1"/>
              <a:t>grep</a:t>
            </a:r>
            <a:r>
              <a:rPr lang="en-US" dirty="0"/>
              <a:t> and </a:t>
            </a:r>
            <a:r>
              <a:rPr lang="en-US" dirty="0" err="1"/>
              <a:t>wc</a:t>
            </a:r>
            <a:r>
              <a:rPr lang="en-US" dirty="0"/>
              <a:t> to determine how many items in the grocery3 list start with the letter ‘c’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D8EF4-15F2-45E7-AF88-A4EBC972BCF0}" type="slidenum">
              <a:rPr lang="en-US" smtClean="0"/>
              <a:pPr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4515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077200" cy="624840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sz="3600" dirty="0"/>
              <a:t>History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95400"/>
            <a:ext cx="4572000" cy="455676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By the mid 1990’s/early 2000’s GNU/Linux starts to gather main-stream adoption, especially in research and academic circles due to structural similarities with Unix and BSD</a:t>
            </a:r>
          </a:p>
          <a:p>
            <a:r>
              <a:rPr lang="en-US" dirty="0"/>
              <a:t>Gains large market share of commercial servers</a:t>
            </a:r>
          </a:p>
          <a:p>
            <a:r>
              <a:rPr lang="en-US" dirty="0"/>
              <a:t>Becomes usable for desktop adoption</a:t>
            </a:r>
          </a:p>
          <a:p>
            <a:r>
              <a:rPr lang="en-US" dirty="0"/>
              <a:t>Present on gadgets (e.g.  Android smartphones, home routers, car information systems,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057400"/>
            <a:ext cx="3429000" cy="2290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DE23A-331C-4538-95A3-E106D167F78E}" type="datetime1">
              <a:rPr lang="en-US" smtClean="0"/>
              <a:t>10/17/2018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D8EF4-15F2-45E7-AF88-A4EBC972BCF0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18478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32648" cy="609600"/>
          </a:xfrm>
        </p:spPr>
        <p:txBody>
          <a:bodyPr/>
          <a:lstStyle/>
          <a:p>
            <a:r>
              <a:rPr lang="en-US" dirty="0"/>
              <a:t>Exercise #10 continued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7905A-0076-4E7A-9652-25DCEB7A0527}" type="datetime1">
              <a:rPr lang="en-US" smtClean="0"/>
              <a:t>10/17/2018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153400" cy="4953000"/>
          </a:xfrm>
        </p:spPr>
        <p:txBody>
          <a:bodyPr>
            <a:normAutofit/>
          </a:bodyPr>
          <a:lstStyle/>
          <a:p>
            <a:r>
              <a:rPr lang="en-US" dirty="0"/>
              <a:t>$ cat  grocery</a:t>
            </a:r>
            <a:r>
              <a:rPr lang="en-US" b="1" dirty="0">
                <a:latin typeface="Courier New" pitchFamily="49" charset="0"/>
              </a:rPr>
              <a:t>1</a:t>
            </a:r>
            <a:r>
              <a:rPr lang="en-US" dirty="0"/>
              <a:t> </a:t>
            </a:r>
          </a:p>
          <a:p>
            <a:r>
              <a:rPr lang="en-US" dirty="0"/>
              <a:t>$ cat  grocery2</a:t>
            </a:r>
          </a:p>
          <a:p>
            <a:r>
              <a:rPr lang="en-US" dirty="0"/>
              <a:t>$ cat  grocery</a:t>
            </a:r>
            <a:r>
              <a:rPr lang="en-US" b="1" dirty="0">
                <a:latin typeface="Courier New" pitchFamily="49" charset="0"/>
              </a:rPr>
              <a:t>1</a:t>
            </a:r>
            <a:r>
              <a:rPr lang="en-US" dirty="0"/>
              <a:t>  grocery2  |  sort  |  </a:t>
            </a:r>
            <a:r>
              <a:rPr lang="en-US" dirty="0" err="1"/>
              <a:t>uniq</a:t>
            </a:r>
            <a:endParaRPr lang="en-US" dirty="0"/>
          </a:p>
          <a:p>
            <a:r>
              <a:rPr lang="en-US" dirty="0"/>
              <a:t>$ cat  grocery</a:t>
            </a:r>
            <a:r>
              <a:rPr lang="en-US" b="1" dirty="0">
                <a:latin typeface="Courier New" pitchFamily="49" charset="0"/>
              </a:rPr>
              <a:t>1</a:t>
            </a:r>
            <a:r>
              <a:rPr lang="en-US" dirty="0"/>
              <a:t>  grocery2  |  sort  |  </a:t>
            </a:r>
            <a:r>
              <a:rPr lang="en-US" dirty="0" err="1"/>
              <a:t>uniq</a:t>
            </a:r>
            <a:r>
              <a:rPr lang="en-US" dirty="0"/>
              <a:t>  | </a:t>
            </a:r>
            <a:r>
              <a:rPr lang="en-US" dirty="0" err="1"/>
              <a:t>wc</a:t>
            </a:r>
            <a:r>
              <a:rPr lang="en-US" dirty="0"/>
              <a:t>  –l</a:t>
            </a:r>
          </a:p>
          <a:p>
            <a:pPr marL="0" indent="0">
              <a:buNone/>
            </a:pPr>
            <a:r>
              <a:rPr lang="en-US" dirty="0"/>
              <a:t>You should have 32 items</a:t>
            </a:r>
          </a:p>
          <a:p>
            <a:r>
              <a:rPr lang="en-US" dirty="0"/>
              <a:t>$cat  grocery</a:t>
            </a:r>
            <a:r>
              <a:rPr lang="en-US" b="1" dirty="0">
                <a:latin typeface="Courier New" pitchFamily="49" charset="0"/>
              </a:rPr>
              <a:t>1 </a:t>
            </a:r>
            <a:r>
              <a:rPr lang="en-US" dirty="0"/>
              <a:t> grocery2  |  sort  |  </a:t>
            </a:r>
            <a:r>
              <a:rPr lang="en-US" dirty="0" err="1"/>
              <a:t>uniq</a:t>
            </a:r>
            <a:r>
              <a:rPr lang="en-US" dirty="0"/>
              <a:t>  &gt;  grocery3</a:t>
            </a:r>
          </a:p>
          <a:p>
            <a:r>
              <a:rPr lang="en-US" dirty="0"/>
              <a:t>$ </a:t>
            </a:r>
            <a:r>
              <a:rPr lang="en-US" dirty="0" err="1"/>
              <a:t>grep</a:t>
            </a:r>
            <a:r>
              <a:rPr lang="en-US" dirty="0"/>
              <a:t>  ^c  grocery3</a:t>
            </a:r>
          </a:p>
          <a:p>
            <a:pPr marL="0" indent="0">
              <a:buNone/>
            </a:pPr>
            <a:r>
              <a:rPr lang="en-US" dirty="0"/>
              <a:t>7 items start with the letter 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D8EF4-15F2-45E7-AF88-A4EBC972BCF0}" type="slidenum">
              <a:rPr lang="en-US" smtClean="0"/>
              <a:pPr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712046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useful commands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F6164-BCBE-45D9-B3DB-6FC39CBDAE5C}" type="datetime1">
              <a:rPr lang="en-US" smtClean="0"/>
              <a:t>10/17/2018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2"/>
          </p:nvPr>
        </p:nvSpPr>
        <p:spPr>
          <a:xfrm>
            <a:off x="457200" y="1219200"/>
            <a:ext cx="8458200" cy="5105400"/>
          </a:xfrm>
        </p:spPr>
        <p:txBody>
          <a:bodyPr>
            <a:normAutofit/>
          </a:bodyPr>
          <a:lstStyle/>
          <a:p>
            <a:r>
              <a:rPr lang="en-US" dirty="0"/>
              <a:t>history – displays a history of commands which allows for an easy way of running a command again without having to type it out again</a:t>
            </a:r>
          </a:p>
          <a:p>
            <a:r>
              <a:rPr lang="en-US" dirty="0"/>
              <a:t>alias – list aliases or create a new one for another </a:t>
            </a:r>
            <a:r>
              <a:rPr lang="en-US" dirty="0" err="1"/>
              <a:t>cmd</a:t>
            </a:r>
            <a:endParaRPr lang="en-US" dirty="0"/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Example: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$ alias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hist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=“history 20”</a:t>
            </a:r>
            <a:endParaRPr lang="en-US" dirty="0"/>
          </a:p>
          <a:p>
            <a:r>
              <a:rPr lang="en-US" dirty="0"/>
              <a:t>cut – print out selected fields</a:t>
            </a:r>
            <a:endParaRPr lang="en-US" sz="800" dirty="0"/>
          </a:p>
          <a:p>
            <a:pPr marL="0" indent="0">
              <a:buNone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Example:</a:t>
            </a:r>
          </a:p>
          <a:p>
            <a:pPr marL="0" indent="0">
              <a:buNone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$ cat 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famousdogs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 | cut –f1,4 –d:</a:t>
            </a:r>
          </a:p>
          <a:p>
            <a:r>
              <a:rPr lang="en-US" dirty="0"/>
              <a:t>diff – find the differences between two files: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$ diff numbers1 numbers2</a:t>
            </a:r>
            <a:endParaRPr lang="en-US" sz="2000" dirty="0"/>
          </a:p>
          <a:p>
            <a:pPr marL="0" indent="0">
              <a:buNone/>
            </a:pPr>
            <a:endParaRPr lang="en-US" sz="2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D8EF4-15F2-45E7-AF88-A4EBC972BCF0}" type="slidenum">
              <a:rPr lang="en-US" smtClean="0"/>
              <a:pPr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701720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date &amp; </a:t>
            </a:r>
            <a:r>
              <a:rPr lang="en-US" dirty="0" err="1"/>
              <a:t>cal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ED8C2-E434-4DCE-B88E-BDBE7F0F62BD}" type="datetime1">
              <a:rPr lang="en-US" smtClean="0"/>
              <a:t>10/17/2018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D8EF4-15F2-45E7-AF88-A4EBC972BCF0}" type="slidenum">
              <a:rPr lang="en-US" smtClean="0"/>
              <a:pPr/>
              <a:t>72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2"/>
          </p:nvPr>
        </p:nvSpPr>
        <p:spPr>
          <a:xfrm>
            <a:off x="457200" y="1295400"/>
            <a:ext cx="8229600" cy="4953000"/>
          </a:xfrm>
        </p:spPr>
        <p:txBody>
          <a:bodyPr/>
          <a:lstStyle/>
          <a:p>
            <a:r>
              <a:rPr lang="en-US" dirty="0"/>
              <a:t>date – prints the current date and time</a:t>
            </a:r>
          </a:p>
          <a:p>
            <a:pPr marL="0" indent="0">
              <a:buNone/>
            </a:pPr>
            <a:r>
              <a:rPr lang="en-US" dirty="0"/>
              <a:t>$ date</a:t>
            </a:r>
          </a:p>
          <a:p>
            <a:pPr marL="0" indent="0">
              <a:buNone/>
            </a:pPr>
            <a:r>
              <a:rPr lang="en-US" dirty="0"/>
              <a:t>Wed Sep 12 15:08:17 EDT 2018</a:t>
            </a:r>
          </a:p>
          <a:p>
            <a:pPr marL="0" indent="0">
              <a:buNone/>
            </a:pPr>
            <a:r>
              <a:rPr lang="fr-FR" dirty="0"/>
              <a:t>$ date +</a:t>
            </a:r>
            <a:r>
              <a:rPr lang="en-US" sz="2800" dirty="0"/>
              <a:t>“%D %T”</a:t>
            </a:r>
          </a:p>
          <a:p>
            <a:pPr marL="0" indent="0">
              <a:buNone/>
            </a:pPr>
            <a:r>
              <a:rPr lang="en-US" dirty="0"/>
              <a:t>  09/12/18 15:08:18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err="1"/>
              <a:t>cal</a:t>
            </a:r>
            <a:r>
              <a:rPr lang="en-US" dirty="0"/>
              <a:t> – print the calendar for the current month or entire year</a:t>
            </a:r>
          </a:p>
          <a:p>
            <a:pPr marL="0" indent="0">
              <a:buNone/>
            </a:pPr>
            <a:r>
              <a:rPr lang="en-US" dirty="0"/>
              <a:t>$ </a:t>
            </a:r>
            <a:r>
              <a:rPr lang="en-US" dirty="0" err="1"/>
              <a:t>cal</a:t>
            </a:r>
            <a:r>
              <a:rPr lang="en-US" dirty="0"/>
              <a:t> 2018</a:t>
            </a:r>
          </a:p>
        </p:txBody>
      </p:sp>
    </p:spTree>
    <p:extLst>
      <p:ext uri="{BB962C8B-B14F-4D97-AF65-F5344CB8AC3E}">
        <p14:creationId xmlns:p14="http://schemas.microsoft.com/office/powerpoint/2010/main" val="2835235356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153400" cy="609600"/>
          </a:xfrm>
        </p:spPr>
        <p:txBody>
          <a:bodyPr/>
          <a:lstStyle/>
          <a:p>
            <a:r>
              <a:rPr lang="en-US" dirty="0"/>
              <a:t>Input, Output and Error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0C116-D60B-42C6-A658-1BA4F3A94C5F}" type="datetime1">
              <a:rPr lang="en-US" smtClean="0"/>
              <a:t>10/17/2018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153400" cy="4953000"/>
          </a:xfrm>
        </p:spPr>
        <p:txBody>
          <a:bodyPr/>
          <a:lstStyle/>
          <a:p>
            <a:r>
              <a:rPr lang="en-US" dirty="0"/>
              <a:t>Commands can have an input and output</a:t>
            </a:r>
          </a:p>
          <a:p>
            <a:r>
              <a:rPr lang="en-US" dirty="0"/>
              <a:t>STDIN or ‘standard input’ is input from the keyboard though we can have redirected input from a file</a:t>
            </a:r>
          </a:p>
          <a:p>
            <a:r>
              <a:rPr lang="en-US" dirty="0"/>
              <a:t>STDOUT or ‘standard output’ is output going to the screen. We’ve already seen where we can ‘redirect’ the output of a command to a file or pipe it as the input to another command</a:t>
            </a:r>
          </a:p>
          <a:p>
            <a:r>
              <a:rPr lang="en-US" dirty="0"/>
              <a:t>Commands may also produce errors such as ‘Permission denied’</a:t>
            </a:r>
          </a:p>
          <a:p>
            <a:r>
              <a:rPr lang="en-US" dirty="0"/>
              <a:t>STDERR or ‘standard error’ is error output that goes to the screen by default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D8EF4-15F2-45E7-AF88-A4EBC972BCF0}" type="slidenum">
              <a:rPr lang="en-US" smtClean="0"/>
              <a:pPr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311456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305800" cy="609600"/>
          </a:xfrm>
        </p:spPr>
        <p:txBody>
          <a:bodyPr/>
          <a:lstStyle/>
          <a:p>
            <a:r>
              <a:rPr lang="en-US" dirty="0"/>
              <a:t>Input, Output and Error (</a:t>
            </a:r>
            <a:r>
              <a:rPr lang="en-US" dirty="0" err="1"/>
              <a:t>cont</a:t>
            </a:r>
            <a:r>
              <a:rPr lang="en-US" dirty="0"/>
              <a:t>)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328F6-08F6-4955-B56B-E3CAC1CEEF71}" type="datetime1">
              <a:rPr lang="en-US" smtClean="0"/>
              <a:t>10/17/2018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305800" cy="685800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/>
              <a:t>STDIN, STDOUT and STDERR have handles or numbers associated with each: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762000" y="1772356"/>
            <a:ext cx="7162800" cy="1219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anchor="b" anchorCtr="0">
            <a:normAutofit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/>
              <a:t>                  Handle</a:t>
            </a:r>
          </a:p>
          <a:p>
            <a:r>
              <a:rPr lang="en-US" sz="2000" dirty="0"/>
              <a:t>STDIN		0	Standard input</a:t>
            </a:r>
          </a:p>
          <a:p>
            <a:r>
              <a:rPr lang="en-US" sz="2000" dirty="0"/>
              <a:t>STDOUT	1	Standard output</a:t>
            </a:r>
          </a:p>
          <a:p>
            <a:r>
              <a:rPr lang="en-US" sz="2000" dirty="0"/>
              <a:t>STDERR	2	Standard error</a:t>
            </a:r>
          </a:p>
        </p:txBody>
      </p:sp>
      <p:sp>
        <p:nvSpPr>
          <p:cNvPr id="8" name="Content Placeholder 4"/>
          <p:cNvSpPr>
            <a:spLocks noGrp="1"/>
          </p:cNvSpPr>
          <p:nvPr>
            <p:ph sz="quarter" idx="1"/>
          </p:nvPr>
        </p:nvSpPr>
        <p:spPr>
          <a:xfrm>
            <a:off x="612648" y="3045531"/>
            <a:ext cx="8153400" cy="325684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2200" dirty="0">
                <a:latin typeface="Bookman Old Style" panose="02050604050505020204" pitchFamily="18" charset="0"/>
              </a:rPr>
              <a:t>Let’s change permissions on dogs2 to be unreadable:</a:t>
            </a:r>
          </a:p>
          <a:p>
            <a:pPr marL="0" indent="0">
              <a:buNone/>
            </a:pPr>
            <a:r>
              <a:rPr lang="en-US" sz="2200" dirty="0">
                <a:latin typeface="Bookman Old Style" panose="02050604050505020204" pitchFamily="18" charset="0"/>
              </a:rPr>
              <a:t>$ cd $HOME/</a:t>
            </a:r>
            <a:r>
              <a:rPr lang="en-US" sz="2200" dirty="0" err="1">
                <a:latin typeface="Bookman Old Style" panose="02050604050505020204" pitchFamily="18" charset="0"/>
              </a:rPr>
              <a:t>LinuxClass</a:t>
            </a:r>
            <a:endParaRPr lang="en-US" sz="2200" dirty="0">
              <a:latin typeface="Bookman Old Style" panose="02050604050505020204" pitchFamily="18" charset="0"/>
            </a:endParaRPr>
          </a:p>
          <a:p>
            <a:pPr marL="0" indent="0">
              <a:buNone/>
            </a:pPr>
            <a:r>
              <a:rPr lang="en-US" sz="2200" dirty="0">
                <a:latin typeface="Bookman Old Style" panose="02050604050505020204" pitchFamily="18" charset="0"/>
              </a:rPr>
              <a:t>$ </a:t>
            </a:r>
            <a:r>
              <a:rPr lang="en-US" sz="2200" dirty="0" err="1">
                <a:latin typeface="Bookman Old Style" panose="02050604050505020204" pitchFamily="18" charset="0"/>
              </a:rPr>
              <a:t>chmod</a:t>
            </a:r>
            <a:r>
              <a:rPr lang="en-US" sz="2200" dirty="0">
                <a:latin typeface="Bookman Old Style" panose="02050604050505020204" pitchFamily="18" charset="0"/>
              </a:rPr>
              <a:t>  </a:t>
            </a:r>
            <a:r>
              <a:rPr lang="en-US" sz="2200" dirty="0" err="1">
                <a:latin typeface="Bookman Old Style" panose="02050604050505020204" pitchFamily="18" charset="0"/>
              </a:rPr>
              <a:t>ugo</a:t>
            </a:r>
            <a:r>
              <a:rPr lang="en-US" sz="2200" dirty="0">
                <a:latin typeface="Bookman Old Style" panose="02050604050505020204" pitchFamily="18" charset="0"/>
              </a:rPr>
              <a:t>-r  dogs2</a:t>
            </a:r>
            <a:endParaRPr lang="en-US" sz="1200" dirty="0">
              <a:latin typeface="Bookman Old Style" panose="02050604050505020204" pitchFamily="18" charset="0"/>
            </a:endParaRPr>
          </a:p>
          <a:p>
            <a:r>
              <a:rPr lang="en-US" dirty="0"/>
              <a:t>Can redirect the STDERR to a file:</a:t>
            </a:r>
          </a:p>
          <a:p>
            <a:pPr marL="0" indent="0">
              <a:buNone/>
            </a:pPr>
            <a:r>
              <a:rPr lang="en-US" sz="2200" dirty="0">
                <a:latin typeface="Bookman Old Style" pitchFamily="18" charset="0"/>
              </a:rPr>
              <a:t>$ grep  dog  dogs*   2&gt;  errors</a:t>
            </a:r>
          </a:p>
          <a:p>
            <a:pPr marL="0" indent="0">
              <a:buNone/>
            </a:pPr>
            <a:r>
              <a:rPr lang="en-US" sz="2200" dirty="0">
                <a:latin typeface="Bookman Old Style" pitchFamily="18" charset="0"/>
              </a:rPr>
              <a:t>$ grep  dog  dogs*   2&gt;  /dev/null</a:t>
            </a:r>
            <a:endParaRPr lang="en-US" sz="1300" dirty="0"/>
          </a:p>
          <a:p>
            <a:r>
              <a:rPr lang="en-US" dirty="0"/>
              <a:t>Can redirect BOTH the STDOUT and STDERR to a same file:</a:t>
            </a:r>
          </a:p>
          <a:p>
            <a:pPr marL="0" indent="0">
              <a:buNone/>
            </a:pPr>
            <a:r>
              <a:rPr lang="en-US" sz="2200" dirty="0">
                <a:latin typeface="Bookman Old Style" pitchFamily="18" charset="0"/>
              </a:rPr>
              <a:t>$ </a:t>
            </a:r>
            <a:r>
              <a:rPr lang="en-US" sz="2100" dirty="0">
                <a:latin typeface="Bookman Old Style" pitchFamily="18" charset="0"/>
              </a:rPr>
              <a:t>grep  dog  dogs*  &gt;  </a:t>
            </a:r>
            <a:r>
              <a:rPr lang="en-US" sz="2100" dirty="0" err="1">
                <a:latin typeface="Bookman Old Style" pitchFamily="18" charset="0"/>
              </a:rPr>
              <a:t>out_plus_errs</a:t>
            </a:r>
            <a:r>
              <a:rPr lang="en-US" sz="2100" dirty="0">
                <a:latin typeface="Bookman Old Style" pitchFamily="18" charset="0"/>
              </a:rPr>
              <a:t>  2&gt;&amp;1</a:t>
            </a:r>
          </a:p>
          <a:p>
            <a:pPr marL="0" indent="0">
              <a:buNone/>
            </a:pPr>
            <a:r>
              <a:rPr lang="en-US" sz="2400" dirty="0"/>
              <a:t>                                </a:t>
            </a:r>
            <a:r>
              <a:rPr lang="en-US" dirty="0"/>
              <a:t>or to different files:</a:t>
            </a:r>
          </a:p>
          <a:p>
            <a:pPr marL="0" indent="0">
              <a:buNone/>
            </a:pPr>
            <a:r>
              <a:rPr lang="en-US" sz="2200" dirty="0">
                <a:latin typeface="Bookman Old Style" pitchFamily="18" charset="0"/>
              </a:rPr>
              <a:t>$ grep  dog  dogs*  &gt; OUTPUT  2&gt; ERRORS</a:t>
            </a:r>
          </a:p>
          <a:p>
            <a:endParaRPr lang="en-US" sz="12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D8EF4-15F2-45E7-AF88-A4EBC972BCF0}" type="slidenum">
              <a:rPr lang="en-US" smtClean="0"/>
              <a:pPr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639680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153400" cy="574802"/>
          </a:xfrm>
        </p:spPr>
        <p:txBody>
          <a:bodyPr>
            <a:normAutofit fontScale="90000"/>
          </a:bodyPr>
          <a:lstStyle/>
          <a:p>
            <a:r>
              <a:rPr lang="en-US" dirty="0"/>
              <a:t>Putting it all together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447800"/>
            <a:ext cx="5638800" cy="449580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Read in from a file with input redirection, do some stuff and output to another file:</a:t>
            </a:r>
          </a:p>
          <a:p>
            <a:pPr marL="0" indent="0">
              <a:buNone/>
            </a:pPr>
            <a:endParaRPr lang="en-US" sz="1900" dirty="0"/>
          </a:p>
          <a:p>
            <a:pPr marL="0" indent="0">
              <a:buNone/>
            </a:pPr>
            <a:r>
              <a:rPr lang="en-US" sz="1900" b="1" dirty="0">
                <a:latin typeface="Courier New" pitchFamily="49" charset="0"/>
                <a:cs typeface="Courier New" pitchFamily="49" charset="0"/>
              </a:rPr>
              <a:t>$ </a:t>
            </a:r>
            <a:r>
              <a:rPr lang="en-US" sz="1500" b="1" dirty="0">
                <a:latin typeface="Courier New" pitchFamily="49" charset="0"/>
                <a:cs typeface="Courier New" pitchFamily="49" charset="0"/>
              </a:rPr>
              <a:t>sort &lt; Colleges.txt | grep -</a:t>
            </a:r>
            <a:r>
              <a:rPr lang="en-US" sz="15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500" b="1" dirty="0">
                <a:latin typeface="Courier New" pitchFamily="49" charset="0"/>
                <a:cs typeface="Courier New" pitchFamily="49" charset="0"/>
              </a:rPr>
              <a:t> ^C &gt; C-colleges</a:t>
            </a:r>
          </a:p>
          <a:p>
            <a:pPr marL="0" indent="0">
              <a:buNone/>
            </a:pPr>
            <a:endParaRPr lang="en-US" sz="15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791200" y="1216152"/>
            <a:ext cx="3200400" cy="4937760"/>
          </a:xfrm>
        </p:spPr>
        <p:txBody>
          <a:bodyPr>
            <a:normAutofit/>
          </a:bodyPr>
          <a:lstStyle/>
          <a:p>
            <a:r>
              <a:rPr lang="en-US" sz="2400" dirty="0"/>
              <a:t>Program first, then arguments, then any file I/O</a:t>
            </a:r>
          </a:p>
          <a:p>
            <a:r>
              <a:rPr lang="en-US" sz="2400" dirty="0"/>
              <a:t>Most programs will read from standard input (</a:t>
            </a:r>
            <a:r>
              <a:rPr lang="en-US" sz="2400" dirty="0" err="1"/>
              <a:t>stdin</a:t>
            </a:r>
            <a:r>
              <a:rPr lang="en-US" sz="2400" dirty="0"/>
              <a:t>) if no file is specified in arguments</a:t>
            </a:r>
          </a:p>
          <a:p>
            <a:endParaRPr lang="en-US" dirty="0"/>
          </a:p>
        </p:txBody>
      </p:sp>
      <p:sp>
        <p:nvSpPr>
          <p:cNvPr id="5" name="Left Brace 4"/>
          <p:cNvSpPr/>
          <p:nvPr/>
        </p:nvSpPr>
        <p:spPr>
          <a:xfrm rot="16200000">
            <a:off x="1640682" y="2402681"/>
            <a:ext cx="300036" cy="2209800"/>
          </a:xfrm>
          <a:prstGeom prst="leftBrace">
            <a:avLst/>
          </a:prstGeom>
          <a:ln w="222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 Brace 7"/>
          <p:cNvSpPr/>
          <p:nvPr/>
        </p:nvSpPr>
        <p:spPr>
          <a:xfrm rot="16200000">
            <a:off x="4383881" y="2097881"/>
            <a:ext cx="300037" cy="2819400"/>
          </a:xfrm>
          <a:prstGeom prst="leftBrace">
            <a:avLst/>
          </a:prstGeom>
          <a:ln w="222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1119C-B503-4510-98BE-782C4015DF27}" type="datetime1">
              <a:rPr lang="en-US" smtClean="0"/>
              <a:t>10/17/2018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D8EF4-15F2-45E7-AF88-A4EBC972BCF0}" type="slidenum">
              <a:rPr lang="en-US" smtClean="0"/>
              <a:pPr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932373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awk</a:t>
            </a:r>
            <a:r>
              <a:rPr lang="en-US" dirty="0"/>
              <a:t> – text manipulation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EDF4D-610A-4BB9-AD73-75163A3173A5}" type="datetime1">
              <a:rPr lang="en-US" smtClean="0"/>
              <a:t>10/17/2018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2"/>
          </p:nvPr>
        </p:nvSpPr>
        <p:spPr>
          <a:xfrm>
            <a:off x="457200" y="1219200"/>
            <a:ext cx="8305800" cy="1828800"/>
          </a:xfrm>
        </p:spPr>
        <p:txBody>
          <a:bodyPr>
            <a:normAutofit/>
          </a:bodyPr>
          <a:lstStyle/>
          <a:p>
            <a:r>
              <a:rPr lang="en-US" dirty="0"/>
              <a:t>In </a:t>
            </a:r>
            <a:r>
              <a:rPr lang="en-US" dirty="0" err="1"/>
              <a:t>awk</a:t>
            </a:r>
            <a:r>
              <a:rPr lang="en-US" dirty="0"/>
              <a:t>, lines are broken down into fields that are represented by variables $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dirty="0"/>
              <a:t>, $2, $3, </a:t>
            </a:r>
            <a:r>
              <a:rPr lang="en-US" dirty="0" err="1"/>
              <a:t>etc</a:t>
            </a:r>
            <a:endParaRPr lang="en-US" dirty="0"/>
          </a:p>
          <a:p>
            <a:r>
              <a:rPr lang="en-US" dirty="0"/>
              <a:t>‘print $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1’ </a:t>
            </a:r>
            <a:r>
              <a:rPr lang="en-US" dirty="0"/>
              <a:t>will print the first field</a:t>
            </a:r>
          </a:p>
          <a:p>
            <a:r>
              <a:rPr lang="en-US" dirty="0"/>
              <a:t>Let’s look at an example:</a:t>
            </a:r>
            <a:endParaRPr lang="en-US" dirty="0">
              <a:cs typeface="Courier New" pitchFamily="49" charset="0"/>
            </a:endParaRPr>
          </a:p>
          <a:p>
            <a:pPr marL="0" indent="0">
              <a:buNone/>
            </a:pPr>
            <a:endParaRPr lang="en-US" dirty="0">
              <a:cs typeface="Courier New" pitchFamily="49" charset="0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2"/>
          </p:nvPr>
        </p:nvSpPr>
        <p:spPr>
          <a:xfrm>
            <a:off x="457200" y="5181600"/>
            <a:ext cx="8305800" cy="11430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900" dirty="0">
              <a:cs typeface="Courier New" pitchFamily="49" charset="0"/>
            </a:endParaRPr>
          </a:p>
          <a:p>
            <a:r>
              <a:rPr lang="en-US" dirty="0">
                <a:cs typeface="Courier New" pitchFamily="49" charset="0"/>
              </a:rPr>
              <a:t>You do NOT have to use all of the fields – can pick and choose as needed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10" name="Content Placeholder 6"/>
          <p:cNvSpPr>
            <a:spLocks noGrp="1"/>
          </p:cNvSpPr>
          <p:nvPr>
            <p:ph sz="quarter" idx="2"/>
          </p:nvPr>
        </p:nvSpPr>
        <p:spPr>
          <a:xfrm>
            <a:off x="457200" y="3048000"/>
            <a:ext cx="8305800" cy="228600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>
                <a:cs typeface="Courier New" pitchFamily="49" charset="0"/>
              </a:rPr>
              <a:t>$ cat  </a:t>
            </a:r>
            <a:r>
              <a:rPr lang="en-US" b="1" dirty="0" err="1">
                <a:cs typeface="Courier New" pitchFamily="49" charset="0"/>
              </a:rPr>
              <a:t>hare_tortoise</a:t>
            </a:r>
            <a:endParaRPr lang="en-US" b="1" dirty="0">
              <a:cs typeface="Courier New" pitchFamily="49" charset="0"/>
            </a:endParaRPr>
          </a:p>
          <a:p>
            <a:pPr marL="0" indent="0">
              <a:buNone/>
            </a:pPr>
            <a:r>
              <a:rPr lang="en-US" dirty="0">
                <a:cs typeface="Courier New" pitchFamily="49" charset="0"/>
              </a:rPr>
              <a:t>The hare beat the tortoise handily.</a:t>
            </a:r>
          </a:p>
          <a:p>
            <a:pPr marL="0" indent="0">
              <a:buNone/>
            </a:pPr>
            <a:endParaRPr lang="en-US" sz="900" dirty="0"/>
          </a:p>
          <a:p>
            <a:r>
              <a:rPr lang="en-US" dirty="0">
                <a:cs typeface="Courier New" pitchFamily="49" charset="0"/>
              </a:rPr>
              <a:t>We can change the ordering of words using </a:t>
            </a:r>
            <a:r>
              <a:rPr lang="en-US" dirty="0" err="1">
                <a:cs typeface="Courier New" pitchFamily="49" charset="0"/>
              </a:rPr>
              <a:t>awk</a:t>
            </a:r>
            <a:r>
              <a:rPr lang="en-US" dirty="0">
                <a:cs typeface="Courier New" pitchFamily="49" charset="0"/>
              </a:rPr>
              <a:t>:</a:t>
            </a:r>
          </a:p>
          <a:p>
            <a:pPr marL="0" indent="0">
              <a:buNone/>
            </a:pPr>
            <a:r>
              <a:rPr lang="en-US" b="1" dirty="0">
                <a:cs typeface="Courier New" pitchFamily="49" charset="0"/>
              </a:rPr>
              <a:t>$ cat </a:t>
            </a:r>
            <a:r>
              <a:rPr lang="en-US" b="1" dirty="0" err="1">
                <a:cs typeface="Courier New" pitchFamily="49" charset="0"/>
              </a:rPr>
              <a:t>hare_tortoise</a:t>
            </a:r>
            <a:r>
              <a:rPr lang="en-US" b="1" dirty="0">
                <a:cs typeface="Courier New" pitchFamily="49" charset="0"/>
              </a:rPr>
              <a:t> | </a:t>
            </a:r>
            <a:r>
              <a:rPr lang="en-US" b="1" dirty="0" err="1">
                <a:cs typeface="Courier New" pitchFamily="49" charset="0"/>
              </a:rPr>
              <a:t>awk</a:t>
            </a:r>
            <a:r>
              <a:rPr lang="en-US" b="1" dirty="0">
                <a:cs typeface="Courier New" pitchFamily="49" charset="0"/>
              </a:rPr>
              <a:t> ‘{print $</a:t>
            </a:r>
            <a:r>
              <a:rPr lang="en-US" b="1" dirty="0">
                <a:latin typeface="Arial Black" panose="020B0A04020102020204" pitchFamily="34" charset="0"/>
                <a:cs typeface="Courier New" pitchFamily="49" charset="0"/>
              </a:rPr>
              <a:t>1</a:t>
            </a:r>
            <a:r>
              <a:rPr lang="en-US" b="1" dirty="0">
                <a:cs typeface="Courier New" pitchFamily="49" charset="0"/>
              </a:rPr>
              <a:t>,$5,$3,$4,$2,$6}’</a:t>
            </a:r>
          </a:p>
          <a:p>
            <a:pPr marL="0" indent="0">
              <a:buNone/>
            </a:pPr>
            <a:r>
              <a:rPr lang="en-US" dirty="0">
                <a:cs typeface="Courier New" pitchFamily="49" charset="0"/>
              </a:rPr>
              <a:t>The tortoise beat the hare handily.</a:t>
            </a:r>
          </a:p>
          <a:p>
            <a:pPr marL="0" indent="0">
              <a:buNone/>
            </a:pPr>
            <a:endParaRPr lang="en-US" dirty="0">
              <a:cs typeface="Courier New" pitchFamily="49" charset="0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D8EF4-15F2-45E7-AF88-A4EBC972BCF0}" type="slidenum">
              <a:rPr lang="en-US" smtClean="0"/>
              <a:pPr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020611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dirty="0" err="1">
                <a:solidFill>
                  <a:schemeClr val="tx1"/>
                </a:solidFill>
                <a:latin typeface="Bookman Old Style" pitchFamily="18" charset="0"/>
              </a:rPr>
              <a:t>sed</a:t>
            </a:r>
            <a:r>
              <a:rPr lang="en-US" dirty="0">
                <a:solidFill>
                  <a:schemeClr val="tx1"/>
                </a:solidFill>
                <a:latin typeface="Bookman Old Style" pitchFamily="18" charset="0"/>
              </a:rPr>
              <a:t> – stream editor for pattern matching and modification</a:t>
            </a:r>
            <a:br>
              <a:rPr lang="en-US" dirty="0">
                <a:solidFill>
                  <a:schemeClr val="accent1"/>
                </a:solidFill>
                <a:latin typeface="Bookman Old Style" pitchFamily="18" charset="0"/>
              </a:rPr>
            </a:b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5FB0E-AA9F-431D-BE97-28109293E8C6}" type="datetime1">
              <a:rPr lang="en-US" smtClean="0"/>
              <a:t>10/17/2018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2"/>
          </p:nvPr>
        </p:nvSpPr>
        <p:spPr>
          <a:xfrm>
            <a:off x="304800" y="1143000"/>
            <a:ext cx="8458200" cy="533400"/>
          </a:xfrm>
        </p:spPr>
        <p:txBody>
          <a:bodyPr>
            <a:normAutofit/>
          </a:bodyPr>
          <a:lstStyle/>
          <a:p>
            <a:r>
              <a:rPr lang="en-US" dirty="0"/>
              <a:t>In </a:t>
            </a:r>
            <a:r>
              <a:rPr lang="en-US" dirty="0" err="1"/>
              <a:t>sed</a:t>
            </a:r>
            <a:r>
              <a:rPr lang="en-US" dirty="0"/>
              <a:t>, one can do text pattern matching and modification</a:t>
            </a:r>
          </a:p>
          <a:p>
            <a:endParaRPr lang="en-US" dirty="0"/>
          </a:p>
        </p:txBody>
      </p:sp>
      <p:sp>
        <p:nvSpPr>
          <p:cNvPr id="10" name="Content Placeholder 6"/>
          <p:cNvSpPr>
            <a:spLocks noGrp="1"/>
          </p:cNvSpPr>
          <p:nvPr>
            <p:ph sz="quarter" idx="2"/>
          </p:nvPr>
        </p:nvSpPr>
        <p:spPr>
          <a:xfrm>
            <a:off x="457200" y="3657600"/>
            <a:ext cx="8229600" cy="10668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en-US" sz="900" dirty="0"/>
          </a:p>
          <a:p>
            <a:r>
              <a:rPr lang="en-US" sz="3100" dirty="0"/>
              <a:t>The trailing ‘/g’ at the end of that command indicates that the change is to be done globally…without it, only the first occurrence of the word in the file will be changed. </a:t>
            </a:r>
          </a:p>
          <a:p>
            <a:endParaRPr lang="en-US" dirty="0"/>
          </a:p>
        </p:txBody>
      </p:sp>
      <p:sp>
        <p:nvSpPr>
          <p:cNvPr id="12" name="Content Placeholder 6"/>
          <p:cNvSpPr>
            <a:spLocks noGrp="1"/>
          </p:cNvSpPr>
          <p:nvPr>
            <p:ph sz="quarter" idx="2"/>
          </p:nvPr>
        </p:nvSpPr>
        <p:spPr>
          <a:xfrm>
            <a:off x="457200" y="1600200"/>
            <a:ext cx="8153400" cy="213360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400" b="1" dirty="0">
                <a:cs typeface="Courier New" pitchFamily="49" charset="0"/>
              </a:rPr>
              <a:t>$ cat  </a:t>
            </a:r>
            <a:r>
              <a:rPr lang="en-US" sz="2400" b="1" dirty="0" err="1">
                <a:cs typeface="Courier New" pitchFamily="49" charset="0"/>
              </a:rPr>
              <a:t>hare_tortoise</a:t>
            </a:r>
            <a:endParaRPr lang="en-US" sz="2400" b="1" dirty="0"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2400" dirty="0">
                <a:cs typeface="Courier New" pitchFamily="49" charset="0"/>
              </a:rPr>
              <a:t>The hare beat my tortoise handily.</a:t>
            </a:r>
          </a:p>
          <a:p>
            <a:pPr marL="0" indent="0">
              <a:buNone/>
            </a:pPr>
            <a:endParaRPr lang="en-US" sz="1100" dirty="0"/>
          </a:p>
          <a:p>
            <a:r>
              <a:rPr lang="en-US" sz="2400" dirty="0"/>
              <a:t> If we want to change the word ‘beat’ with the word ‘defeated’:</a:t>
            </a:r>
          </a:p>
          <a:p>
            <a:pPr marL="0" indent="0">
              <a:buNone/>
            </a:pPr>
            <a:r>
              <a:rPr lang="en-US" sz="2400" b="1" dirty="0">
                <a:cs typeface="Courier New" pitchFamily="49" charset="0"/>
              </a:rPr>
              <a:t>$ cat </a:t>
            </a:r>
            <a:r>
              <a:rPr lang="en-US" sz="2400" b="1" dirty="0" err="1">
                <a:cs typeface="Courier New" pitchFamily="49" charset="0"/>
              </a:rPr>
              <a:t>hare_tortoise</a:t>
            </a:r>
            <a:r>
              <a:rPr lang="en-US" sz="2400" b="1" dirty="0">
                <a:cs typeface="Courier New" pitchFamily="49" charset="0"/>
              </a:rPr>
              <a:t> | </a:t>
            </a:r>
            <a:r>
              <a:rPr lang="en-US" sz="2400" b="1" dirty="0" err="1">
                <a:cs typeface="Courier New" pitchFamily="49" charset="0"/>
              </a:rPr>
              <a:t>sed</a:t>
            </a:r>
            <a:r>
              <a:rPr lang="en-US" sz="2400" b="1" dirty="0">
                <a:cs typeface="Courier New" pitchFamily="49" charset="0"/>
              </a:rPr>
              <a:t>  ‘s/beat/defeated/g’</a:t>
            </a:r>
          </a:p>
          <a:p>
            <a:pPr marL="0" indent="0">
              <a:buNone/>
            </a:pPr>
            <a:r>
              <a:rPr lang="en-US" sz="2400" dirty="0">
                <a:cs typeface="Courier New" pitchFamily="49" charset="0"/>
              </a:rPr>
              <a:t>The hare defeated my tortoise</a:t>
            </a:r>
            <a:r>
              <a:rPr lang="en-US" sz="2400" dirty="0"/>
              <a:t> handily.</a:t>
            </a:r>
          </a:p>
        </p:txBody>
      </p:sp>
      <p:sp>
        <p:nvSpPr>
          <p:cNvPr id="13" name="Content Placeholder 6"/>
          <p:cNvSpPr>
            <a:spLocks noGrp="1"/>
          </p:cNvSpPr>
          <p:nvPr>
            <p:ph sz="quarter" idx="2"/>
          </p:nvPr>
        </p:nvSpPr>
        <p:spPr>
          <a:xfrm>
            <a:off x="457200" y="4724400"/>
            <a:ext cx="8229600" cy="1600200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en-US" sz="900" dirty="0"/>
          </a:p>
          <a:p>
            <a:r>
              <a:rPr lang="en-US" sz="3100" dirty="0"/>
              <a:t>We can use both </a:t>
            </a:r>
            <a:r>
              <a:rPr lang="en-US" sz="3100" dirty="0" err="1"/>
              <a:t>awk</a:t>
            </a:r>
            <a:r>
              <a:rPr lang="en-US" sz="3100" dirty="0"/>
              <a:t> &amp; </a:t>
            </a:r>
            <a:r>
              <a:rPr lang="en-US" sz="3100" dirty="0" err="1"/>
              <a:t>sed</a:t>
            </a:r>
            <a:r>
              <a:rPr lang="en-US" sz="3100" dirty="0"/>
              <a:t> on the same command line:</a:t>
            </a:r>
          </a:p>
          <a:p>
            <a:pPr marL="0" indent="0">
              <a:buNone/>
            </a:pPr>
            <a:r>
              <a:rPr lang="en-US" sz="3100" dirty="0"/>
              <a:t>$ </a:t>
            </a:r>
            <a:r>
              <a:rPr lang="en-US" sz="3100" b="1" dirty="0"/>
              <a:t>cat </a:t>
            </a:r>
            <a:r>
              <a:rPr lang="en-US" sz="3100" b="1" dirty="0" err="1"/>
              <a:t>hare_tortoise</a:t>
            </a:r>
            <a:r>
              <a:rPr lang="en-US" sz="3100" b="1" dirty="0"/>
              <a:t> | </a:t>
            </a:r>
            <a:r>
              <a:rPr lang="en-US" sz="3100" b="1" dirty="0" err="1"/>
              <a:t>awk</a:t>
            </a:r>
            <a:r>
              <a:rPr lang="en-US" sz="3100" b="1" dirty="0"/>
              <a:t> ‘{print $</a:t>
            </a:r>
            <a:r>
              <a:rPr lang="en-US" sz="3100" b="1" dirty="0">
                <a:latin typeface="Arial Black" panose="020B0A04020102020204" pitchFamily="34" charset="0"/>
              </a:rPr>
              <a:t>1</a:t>
            </a:r>
            <a:r>
              <a:rPr lang="en-US" sz="3100" b="1" dirty="0"/>
              <a:t>,$5,$3,$4,$2,$6}’ | </a:t>
            </a:r>
          </a:p>
          <a:p>
            <a:pPr marL="0" indent="0">
              <a:buNone/>
            </a:pPr>
            <a:r>
              <a:rPr lang="en-US" sz="3100" b="1" dirty="0" err="1"/>
              <a:t>sed</a:t>
            </a:r>
            <a:r>
              <a:rPr lang="en-US" sz="3100" b="1" dirty="0"/>
              <a:t> ‘s/beat/defeated/g</a:t>
            </a:r>
            <a:r>
              <a:rPr lang="en-US" sz="3100" dirty="0"/>
              <a:t>’</a:t>
            </a:r>
          </a:p>
          <a:p>
            <a:pPr marL="0" indent="0">
              <a:buNone/>
            </a:pPr>
            <a:r>
              <a:rPr lang="en-US" sz="3100" dirty="0"/>
              <a:t>The tortoise defeated my hare handily.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D8EF4-15F2-45E7-AF88-A4EBC972BCF0}" type="slidenum">
              <a:rPr lang="en-US" smtClean="0"/>
              <a:pPr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904071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tr</a:t>
            </a:r>
            <a:r>
              <a:rPr lang="en-US" dirty="0"/>
              <a:t> – allows character substitution or translation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57200" y="2209800"/>
            <a:ext cx="8153400" cy="76200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en-US" sz="20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$ echo ‘Let’s Go Caps!!!’ | </a:t>
            </a:r>
            <a:r>
              <a:rPr lang="en-US" sz="20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tr</a:t>
            </a:r>
            <a:r>
              <a:rPr lang="en-US" sz="20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“a-z” “A-Z”</a:t>
            </a:r>
          </a:p>
          <a:p>
            <a:r>
              <a:rPr lang="en-US" sz="20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LET’S GO CAPS!!!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C00EF-AE9C-4430-8750-8014BFD83CA0}" type="datetime1">
              <a:rPr lang="en-US" smtClean="0"/>
              <a:t>10/17/2018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2"/>
          </p:nvPr>
        </p:nvSpPr>
        <p:spPr>
          <a:xfrm>
            <a:off x="457200" y="1219200"/>
            <a:ext cx="8001000" cy="914400"/>
          </a:xfrm>
        </p:spPr>
        <p:txBody>
          <a:bodyPr/>
          <a:lstStyle/>
          <a:p>
            <a:r>
              <a:rPr lang="en-US" dirty="0"/>
              <a:t>With </a:t>
            </a:r>
            <a:r>
              <a:rPr lang="en-US" dirty="0" err="1"/>
              <a:t>tr</a:t>
            </a:r>
            <a:r>
              <a:rPr lang="en-US" dirty="0"/>
              <a:t>, characters can used to translated – perhaps to change the case of letters: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D8EF4-15F2-45E7-AF88-A4EBC972BCF0}" type="slidenum">
              <a:rPr lang="en-US" smtClean="0"/>
              <a:pPr/>
              <a:t>78</a:t>
            </a:fld>
            <a:endParaRPr lang="en-US"/>
          </a:p>
        </p:txBody>
      </p:sp>
      <p:sp>
        <p:nvSpPr>
          <p:cNvPr id="9" name="Content Placeholder 6">
            <a:extLst>
              <a:ext uri="{FF2B5EF4-FFF2-40B4-BE49-F238E27FC236}">
                <a16:creationId xmlns:a16="http://schemas.microsoft.com/office/drawing/2014/main" id="{211B2CB1-2067-4761-8810-09FFFEB16B4D}"/>
              </a:ext>
            </a:extLst>
          </p:cNvPr>
          <p:cNvSpPr txBox="1">
            <a:spLocks/>
          </p:cNvSpPr>
          <p:nvPr/>
        </p:nvSpPr>
        <p:spPr>
          <a:xfrm>
            <a:off x="457200" y="3048000"/>
            <a:ext cx="8001000" cy="9144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Or to replace a new line character (\n) with a space or comma: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2C6CD2FB-67A1-4F81-B9BD-F8DC1D0E03FF}"/>
              </a:ext>
            </a:extLst>
          </p:cNvPr>
          <p:cNvSpPr txBox="1">
            <a:spLocks/>
          </p:cNvSpPr>
          <p:nvPr/>
        </p:nvSpPr>
        <p:spPr>
          <a:xfrm>
            <a:off x="457200" y="3962400"/>
            <a:ext cx="8001000" cy="15354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vert="horz" lIns="91440" anchor="b" anchorCtr="0">
            <a:noAutofit/>
          </a:bodyPr>
          <a:lstStyle>
            <a:lvl1pPr marL="0" indent="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None/>
              <a:defRPr kumimoji="0" sz="24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None/>
              <a:defRPr kumimoji="0"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None/>
              <a:defRPr kumimoji="0"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None/>
              <a:defRPr kumimoji="0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None/>
              <a:defRPr kumimoji="0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$ cat numbers2 | </a:t>
            </a:r>
            <a:r>
              <a:rPr lang="en-US" sz="20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tr</a:t>
            </a:r>
            <a:r>
              <a:rPr lang="en-US" sz="20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“\n” “ ”</a:t>
            </a:r>
          </a:p>
          <a:p>
            <a:r>
              <a:rPr lang="en-US" sz="20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1 2 3 4 5 6 7 8</a:t>
            </a:r>
          </a:p>
          <a:p>
            <a:r>
              <a:rPr lang="en-US" sz="20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$ cat numbers2 | </a:t>
            </a:r>
            <a:r>
              <a:rPr lang="en-US" sz="20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tr</a:t>
            </a:r>
            <a:r>
              <a:rPr lang="en-US" sz="20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“\n” “,”</a:t>
            </a:r>
          </a:p>
          <a:p>
            <a:r>
              <a:rPr lang="en-US" sz="20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1,2,3,4,5,6,7,8,</a:t>
            </a:r>
          </a:p>
        </p:txBody>
      </p:sp>
    </p:spTree>
    <p:extLst>
      <p:ext uri="{BB962C8B-B14F-4D97-AF65-F5344CB8AC3E}">
        <p14:creationId xmlns:p14="http://schemas.microsoft.com/office/powerpoint/2010/main" val="2097891520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305800" cy="609600"/>
          </a:xfrm>
        </p:spPr>
        <p:txBody>
          <a:bodyPr>
            <a:normAutofit/>
          </a:bodyPr>
          <a:lstStyle/>
          <a:p>
            <a:r>
              <a:rPr lang="en-US" dirty="0"/>
              <a:t>More Linux Command Basics…Quotes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27120-30B3-43F6-8973-4183FE1B325A}" type="datetime1">
              <a:rPr lang="en-US" smtClean="0"/>
              <a:t>10/17/2018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542081" y="1205214"/>
            <a:ext cx="8373319" cy="852186"/>
          </a:xfrm>
        </p:spPr>
        <p:txBody>
          <a:bodyPr>
            <a:normAutofit fontScale="92500"/>
          </a:bodyPr>
          <a:lstStyle/>
          <a:p>
            <a:r>
              <a:rPr lang="en-US" sz="2400" dirty="0"/>
              <a:t>Linux treats single, double and back quotes in commands differently</a:t>
            </a:r>
          </a:p>
          <a:p>
            <a:r>
              <a:rPr lang="en-US" sz="2400" dirty="0"/>
              <a:t>Contents of a set of single quotes are treated as a string:</a:t>
            </a:r>
            <a:endParaRPr lang="en-US" sz="2400" i="1" dirty="0"/>
          </a:p>
        </p:txBody>
      </p:sp>
      <p:sp>
        <p:nvSpPr>
          <p:cNvPr id="7" name="Content Placeholder 4"/>
          <p:cNvSpPr txBox="1">
            <a:spLocks/>
          </p:cNvSpPr>
          <p:nvPr/>
        </p:nvSpPr>
        <p:spPr>
          <a:xfrm>
            <a:off x="594167" y="4495800"/>
            <a:ext cx="8332808" cy="1143000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Contents of a set of back quotes or back ticks (on the upper left of the keyboard) are treated as a command and the output can be assigned to a variable:</a:t>
            </a:r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582592" y="2895600"/>
            <a:ext cx="8180408" cy="8382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Contents of a set of double quotes will have any included variables replaced:</a:t>
            </a:r>
          </a:p>
        </p:txBody>
      </p:sp>
      <p:sp>
        <p:nvSpPr>
          <p:cNvPr id="9" name="Content Placeholder 4"/>
          <p:cNvSpPr txBox="1">
            <a:spLocks/>
          </p:cNvSpPr>
          <p:nvPr/>
        </p:nvSpPr>
        <p:spPr>
          <a:xfrm>
            <a:off x="685800" y="2057400"/>
            <a:ext cx="8153400" cy="838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>
            <a:normAutofit fontScale="92500" lnSpcReduction="100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$ echo ‘$USER’</a:t>
            </a:r>
          </a:p>
          <a:p>
            <a:pPr marL="0" indent="0">
              <a:buNone/>
            </a:pPr>
            <a:r>
              <a:rPr lang="en-US" dirty="0"/>
              <a:t>$USER </a:t>
            </a:r>
          </a:p>
        </p:txBody>
      </p:sp>
      <p:sp>
        <p:nvSpPr>
          <p:cNvPr id="10" name="Content Placeholder 4"/>
          <p:cNvSpPr txBox="1">
            <a:spLocks/>
          </p:cNvSpPr>
          <p:nvPr/>
        </p:nvSpPr>
        <p:spPr>
          <a:xfrm>
            <a:off x="762000" y="3733800"/>
            <a:ext cx="8153400" cy="762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>
            <a:normAutofit fontScale="92500" lnSpcReduction="200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$ echo “The home directory of $USER is $HOME”</a:t>
            </a:r>
          </a:p>
          <a:p>
            <a:pPr marL="0" indent="0">
              <a:buNone/>
            </a:pPr>
            <a:r>
              <a:rPr lang="en-US" dirty="0"/>
              <a:t>The home directory of username is /home/username</a:t>
            </a:r>
          </a:p>
        </p:txBody>
      </p:sp>
      <p:sp>
        <p:nvSpPr>
          <p:cNvPr id="11" name="Content Placeholder 4"/>
          <p:cNvSpPr txBox="1">
            <a:spLocks/>
          </p:cNvSpPr>
          <p:nvPr/>
        </p:nvSpPr>
        <p:spPr>
          <a:xfrm>
            <a:off x="803476" y="5521124"/>
            <a:ext cx="8153400" cy="838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>
            <a:normAutofit fontScale="92500" lnSpcReduction="100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$ NOW=`date`; echo $NOW</a:t>
            </a:r>
          </a:p>
          <a:p>
            <a:pPr marL="0" indent="0">
              <a:buNone/>
            </a:pPr>
            <a:r>
              <a:rPr lang="en-US" dirty="0"/>
              <a:t>Mon Jul 30 15:08:56 EDT 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D8EF4-15F2-45E7-AF88-A4EBC972BCF0}" type="slidenum">
              <a:rPr lang="en-US" smtClean="0"/>
              <a:pPr/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7471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Popular Linux Distributions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Red Hat Enterprise Linux</a:t>
            </a:r>
          </a:p>
          <a:p>
            <a:r>
              <a:rPr lang="en-US" dirty="0"/>
              <a:t>CentOS</a:t>
            </a:r>
          </a:p>
          <a:p>
            <a:r>
              <a:rPr lang="en-US" dirty="0"/>
              <a:t>Fedora</a:t>
            </a:r>
          </a:p>
          <a:p>
            <a:r>
              <a:rPr lang="en-US" dirty="0" err="1"/>
              <a:t>Debian</a:t>
            </a:r>
            <a:endParaRPr lang="en-US" dirty="0"/>
          </a:p>
          <a:p>
            <a:r>
              <a:rPr lang="en-US" dirty="0"/>
              <a:t>Ubuntu</a:t>
            </a:r>
          </a:p>
          <a:p>
            <a:r>
              <a:rPr lang="en-US" dirty="0" err="1"/>
              <a:t>Suse</a:t>
            </a:r>
            <a:r>
              <a:rPr lang="en-US" dirty="0"/>
              <a:t> Linux</a:t>
            </a:r>
          </a:p>
          <a:p>
            <a:r>
              <a:rPr lang="en-US" dirty="0"/>
              <a:t>Linux Mint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2051" name="Picture 3" descr="C:\Users\jrussler\Desktop\tmp\fedor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0864" y="3437256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jrussler\Desktop\tmp\debia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5194" y="3238500"/>
            <a:ext cx="118110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jrussler\Desktop\tmp\ubuntu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8480" y="3572638"/>
            <a:ext cx="1143000" cy="1155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jrussler\Desktop\tmp\suse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5229226"/>
            <a:ext cx="1143000" cy="685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jrussler\Desktop\tmp\centos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9187" y="1626108"/>
            <a:ext cx="11430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jrussler\Desktop\tmp\redhat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549908"/>
            <a:ext cx="1108363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C:\Users\jrussler\Desktop\tmp\mint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3619" y="4924806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C:\Users\jrussler\Desktop\tmp\arch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713" y="4878197"/>
            <a:ext cx="11430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9E17A-7408-46E8-AC74-F3277774A583}" type="datetime1">
              <a:rPr lang="en-US" smtClean="0"/>
              <a:t>10/17/2018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D8EF4-15F2-45E7-AF88-A4EBC972BCF0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217718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PATH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4"/>
            <a:ext cx="4040188" cy="2447926"/>
          </a:xfrm>
        </p:spPr>
        <p:txBody>
          <a:bodyPr anchor="t"/>
          <a:lstStyle/>
          <a:p>
            <a:r>
              <a:rPr lang="en-US" dirty="0">
                <a:solidFill>
                  <a:schemeClr val="accent1"/>
                </a:solidFill>
              </a:rPr>
              <a:t>Execution path</a:t>
            </a:r>
          </a:p>
          <a:p>
            <a:r>
              <a:rPr lang="en-US" sz="2000" b="0" dirty="0">
                <a:solidFill>
                  <a:schemeClr val="tx1"/>
                </a:solidFill>
                <a:latin typeface="+mj-lt"/>
              </a:rPr>
              <a:t>In BASH, execution of a program happens when you enter the program name.  Your PATH variable keeps you from having to enter the full path to the program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 anchor="t"/>
          <a:lstStyle/>
          <a:p>
            <a:r>
              <a:rPr lang="en-US" dirty="0">
                <a:solidFill>
                  <a:schemeClr val="accent1"/>
                </a:solidFill>
              </a:rPr>
              <a:t>Modifying your PATH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3810000"/>
            <a:ext cx="4038600" cy="236220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>
                <a:latin typeface="Courier New" pitchFamily="49" charset="0"/>
                <a:cs typeface="Courier New" pitchFamily="49" charset="0"/>
              </a:rPr>
              <a:t>$ echo $PATH</a:t>
            </a:r>
          </a:p>
          <a:p>
            <a:pPr marL="0" indent="0">
              <a:buNone/>
            </a:pPr>
            <a:endParaRPr lang="en-US" sz="18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1800" dirty="0">
                <a:latin typeface="Courier New" pitchFamily="49" charset="0"/>
                <a:cs typeface="Courier New" pitchFamily="49" charset="0"/>
              </a:rPr>
              <a:t>$ which date</a:t>
            </a:r>
          </a:p>
          <a:p>
            <a:pPr marL="0" indent="0">
              <a:buNone/>
            </a:pPr>
            <a:r>
              <a:rPr lang="en-US" sz="1800" dirty="0">
                <a:latin typeface="Courier New" pitchFamily="49" charset="0"/>
                <a:cs typeface="Courier New" pitchFamily="49" charset="0"/>
              </a:rPr>
              <a:t>$ which 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whoami</a:t>
            </a:r>
            <a:endParaRPr lang="en-US" sz="18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1800" dirty="0">
                <a:latin typeface="Courier New" pitchFamily="49" charset="0"/>
                <a:cs typeface="Courier New" pitchFamily="49" charset="0"/>
              </a:rPr>
              <a:t>$ which 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perl</a:t>
            </a:r>
            <a:endParaRPr lang="en-US" sz="18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endParaRPr lang="en-US" sz="18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$ echo $PATH</a:t>
            </a:r>
          </a:p>
          <a:p>
            <a:pPr marL="0" indent="0"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$ PATH=$PATH:/data/$USER</a:t>
            </a:r>
          </a:p>
          <a:p>
            <a:pPr marL="0" indent="0"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$ echo $PATH</a:t>
            </a:r>
          </a:p>
          <a:p>
            <a:pPr marL="0" indent="0">
              <a:buNone/>
            </a:pPr>
            <a:endParaRPr lang="en-US" sz="16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To path changes permanent, need to modify the .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bashrc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file in your home directory.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A823A-9FC2-48F1-B951-E1704254083B}" type="datetime1">
              <a:rPr lang="en-US" smtClean="0"/>
              <a:t>10/17/2018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D8EF4-15F2-45E7-AF88-A4EBC972BCF0}" type="slidenum">
              <a:rPr lang="en-US" smtClean="0"/>
              <a:pPr/>
              <a:t>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603554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Shell Variables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4038600" cy="523875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Variable assignment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3"/>
          </p:nvPr>
        </p:nvSpPr>
        <p:spPr>
          <a:xfrm>
            <a:off x="4821936" y="1194816"/>
            <a:ext cx="3810000" cy="523875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From a file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>
          <a:xfrm>
            <a:off x="457200" y="1828800"/>
            <a:ext cx="4191000" cy="441960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>
                <a:latin typeface="+mj-lt"/>
                <a:cs typeface="Courier New" pitchFamily="49" charset="0"/>
              </a:rPr>
              <a:t>Arbitrary assignment</a:t>
            </a:r>
          </a:p>
          <a:p>
            <a:pPr marL="0" indent="0">
              <a:buNone/>
            </a:pPr>
            <a:endParaRPr lang="en-US" sz="8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1800" dirty="0">
                <a:latin typeface="Courier New" pitchFamily="49" charset="0"/>
                <a:cs typeface="Courier New" pitchFamily="49" charset="0"/>
              </a:rPr>
              <a:t>$ MYWORLD=“Hello World”</a:t>
            </a:r>
          </a:p>
          <a:p>
            <a:pPr marL="0" indent="0">
              <a:buNone/>
            </a:pPr>
            <a:r>
              <a:rPr lang="en-US" sz="1800" dirty="0">
                <a:latin typeface="Courier New" pitchFamily="49" charset="0"/>
                <a:cs typeface="Courier New" pitchFamily="49" charset="0"/>
              </a:rPr>
              <a:t>$ echo $MYWORLD</a:t>
            </a:r>
          </a:p>
          <a:p>
            <a:pPr marL="0" indent="0">
              <a:buNone/>
            </a:pPr>
            <a:r>
              <a:rPr lang="en-US" sz="1800" dirty="0">
                <a:latin typeface="Courier New" pitchFamily="49" charset="0"/>
                <a:cs typeface="Courier New" pitchFamily="49" charset="0"/>
              </a:rPr>
              <a:t>$ MY_PI=3.14</a:t>
            </a:r>
          </a:p>
          <a:p>
            <a:pPr marL="0" indent="0">
              <a:buNone/>
            </a:pPr>
            <a:r>
              <a:rPr lang="en-US" sz="1800" dirty="0">
                <a:latin typeface="Courier New" pitchFamily="49" charset="0"/>
                <a:cs typeface="Courier New" pitchFamily="49" charset="0"/>
              </a:rPr>
              <a:t>$ echo $MY_PI</a:t>
            </a:r>
          </a:p>
          <a:p>
            <a:pPr marL="0" indent="0">
              <a:buNone/>
            </a:pPr>
            <a:endParaRPr lang="en-US" sz="8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2800" dirty="0">
                <a:latin typeface="+mj-lt"/>
                <a:cs typeface="Courier New" pitchFamily="49" charset="0"/>
              </a:rPr>
              <a:t>With program output</a:t>
            </a:r>
            <a:endParaRPr lang="en-US" sz="2000" dirty="0">
              <a:latin typeface="+mj-lt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1800" dirty="0">
                <a:latin typeface="Courier New" pitchFamily="49" charset="0"/>
                <a:cs typeface="Courier New" pitchFamily="49" charset="0"/>
              </a:rPr>
              <a:t>$ RIGHTNOW=`date`</a:t>
            </a:r>
          </a:p>
          <a:p>
            <a:pPr marL="0" indent="0">
              <a:buNone/>
            </a:pPr>
            <a:r>
              <a:rPr lang="en-US" sz="1800" dirty="0">
                <a:latin typeface="Courier New" pitchFamily="49" charset="0"/>
                <a:cs typeface="Courier New" pitchFamily="49" charset="0"/>
              </a:rPr>
              <a:t>$ echo $RIGHTNOW</a:t>
            </a:r>
          </a:p>
          <a:p>
            <a:pPr marL="0" indent="0">
              <a:buNone/>
            </a:pPr>
            <a:r>
              <a:rPr lang="pt-BR" sz="1800" dirty="0">
                <a:latin typeface="Courier New" pitchFamily="49" charset="0"/>
                <a:cs typeface="Courier New" pitchFamily="49" charset="0"/>
              </a:rPr>
              <a:t>Mon Jul 30 15:08:56 EDT 2018</a:t>
            </a:r>
            <a:endParaRPr lang="en-US" sz="8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800600" y="1828800"/>
            <a:ext cx="4038600" cy="205740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>
                <a:latin typeface="Courier New" pitchFamily="49" charset="0"/>
                <a:cs typeface="Courier New" pitchFamily="49" charset="0"/>
              </a:rPr>
              <a:t>$ FILE=`cat nonsense.txt`</a:t>
            </a:r>
          </a:p>
          <a:p>
            <a:pPr marL="0" indent="0">
              <a:buNone/>
            </a:pPr>
            <a:r>
              <a:rPr lang="en-US" sz="1800" dirty="0">
                <a:latin typeface="Courier New" pitchFamily="49" charset="0"/>
                <a:cs typeface="Courier New" pitchFamily="49" charset="0"/>
              </a:rPr>
              <a:t>$ echo $FILE</a:t>
            </a:r>
          </a:p>
          <a:p>
            <a:pPr marL="0" indent="0">
              <a:buNone/>
            </a:pPr>
            <a:endParaRPr lang="en-US" sz="18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1800" dirty="0">
                <a:latin typeface="Courier New" pitchFamily="49" charset="0"/>
                <a:cs typeface="Courier New" pitchFamily="49" charset="0"/>
              </a:rPr>
              <a:t>$ echo $FILE | 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tr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 “ “ “\n” \</a:t>
            </a:r>
          </a:p>
          <a:p>
            <a:pPr marL="0" indent="0">
              <a:buNone/>
            </a:pPr>
            <a:r>
              <a:rPr lang="en-US" sz="1800" dirty="0">
                <a:latin typeface="Courier New" pitchFamily="49" charset="0"/>
                <a:cs typeface="Courier New" pitchFamily="49" charset="0"/>
              </a:rPr>
              <a:t>|sort | 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uniq</a:t>
            </a:r>
            <a:endParaRPr lang="en-US" sz="18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45612-F8A3-4BBC-8F33-A81CCA7CA8A0}" type="datetime1">
              <a:rPr lang="en-US" smtClean="0"/>
              <a:t>10/17/2018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D8EF4-15F2-45E7-AF88-A4EBC972BCF0}" type="slidenum">
              <a:rPr lang="en-US" smtClean="0"/>
              <a:pPr/>
              <a:t>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379160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Shell Variables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200" dirty="0">
                <a:solidFill>
                  <a:schemeClr val="accent1"/>
                </a:solidFill>
              </a:rPr>
              <a:t>Show all currently assigned variables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Useful predefined and important variables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19100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>
                <a:latin typeface="Courier New" pitchFamily="49" charset="0"/>
                <a:cs typeface="Courier New" pitchFamily="49" charset="0"/>
              </a:rPr>
              <a:t>$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</a:rPr>
              <a:t>printenv</a:t>
            </a:r>
            <a:endParaRPr lang="en-US" sz="1800" b="1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1800" dirty="0">
                <a:latin typeface="Courier New" pitchFamily="49" charset="0"/>
                <a:cs typeface="Courier New" pitchFamily="49" charset="0"/>
              </a:rPr>
              <a:t>HOSTNAME=biowulf.nih.gov</a:t>
            </a:r>
          </a:p>
          <a:p>
            <a:pPr marL="0" indent="0">
              <a:buNone/>
            </a:pPr>
            <a:r>
              <a:rPr lang="en-US" sz="1800" dirty="0">
                <a:latin typeface="Courier New" pitchFamily="49" charset="0"/>
                <a:cs typeface="Courier New" pitchFamily="49" charset="0"/>
              </a:rPr>
              <a:t>TERM=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xterm</a:t>
            </a:r>
            <a:endParaRPr lang="en-US" sz="18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1800" dirty="0">
                <a:latin typeface="Courier New" pitchFamily="49" charset="0"/>
                <a:cs typeface="Courier New" pitchFamily="49" charset="0"/>
              </a:rPr>
              <a:t>SHELL=/bin/bash</a:t>
            </a:r>
          </a:p>
          <a:p>
            <a:pPr marL="0" indent="0">
              <a:buNone/>
            </a:pPr>
            <a:r>
              <a:rPr lang="en-US" sz="1800" dirty="0">
                <a:latin typeface="Courier New" pitchFamily="49" charset="0"/>
                <a:cs typeface="Courier New" pitchFamily="49" charset="0"/>
              </a:rPr>
              <a:t>HISTSIZE=500</a:t>
            </a:r>
          </a:p>
          <a:p>
            <a:pPr marL="0" indent="0">
              <a:buNone/>
            </a:pPr>
            <a:r>
              <a:rPr lang="en-US" sz="1800" dirty="0">
                <a:latin typeface="Courier New" pitchFamily="49" charset="0"/>
                <a:cs typeface="Courier New" pitchFamily="49" charset="0"/>
              </a:rPr>
              <a:t>SSH_CLIENT=165.112.93.227 49886 22</a:t>
            </a:r>
          </a:p>
          <a:p>
            <a:pPr marL="0" indent="0">
              <a:buNone/>
            </a:pPr>
            <a:r>
              <a:rPr lang="en-US" sz="1800" dirty="0">
                <a:latin typeface="Courier New" pitchFamily="49" charset="0"/>
                <a:cs typeface="Courier New" pitchFamily="49" charset="0"/>
              </a:rPr>
              <a:t>OLDPWD=/home/mark</a:t>
            </a:r>
          </a:p>
          <a:p>
            <a:pPr marL="0" indent="0">
              <a:buNone/>
            </a:pPr>
            <a:r>
              <a:rPr lang="en-US" sz="1800" dirty="0">
                <a:latin typeface="Courier New" pitchFamily="49" charset="0"/>
                <a:cs typeface="Courier New" pitchFamily="49" charset="0"/>
              </a:rPr>
              <a:t>HISTFILESIZE=500</a:t>
            </a:r>
          </a:p>
          <a:p>
            <a:pPr marL="0" indent="0">
              <a:buNone/>
            </a:pPr>
            <a:r>
              <a:rPr lang="en-US" sz="1800" dirty="0">
                <a:latin typeface="Courier New" pitchFamily="49" charset="0"/>
                <a:cs typeface="Courier New" pitchFamily="49" charset="0"/>
              </a:rPr>
              <a:t>USER=mark</a:t>
            </a:r>
          </a:p>
          <a:p>
            <a:pPr marL="0" indent="0">
              <a:buNone/>
            </a:pPr>
            <a:r>
              <a:rPr lang="en-US" sz="1800" dirty="0">
                <a:latin typeface="Courier New" pitchFamily="49" charset="0"/>
                <a:cs typeface="Courier New" pitchFamily="49" charset="0"/>
              </a:rPr>
              <a:t>…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$HOSTNAME	</a:t>
            </a:r>
            <a:r>
              <a:rPr lang="en-US" sz="1800" dirty="0">
                <a:latin typeface="Bookman Old Style" panose="02050604050505020204" pitchFamily="18" charset="0"/>
                <a:cs typeface="Courier New" pitchFamily="49" charset="0"/>
              </a:rPr>
              <a:t>System hostname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$USER</a:t>
            </a:r>
            <a:r>
              <a:rPr lang="en-US" sz="1800" dirty="0">
                <a:latin typeface="Bookman Old Style" panose="02050604050505020204" pitchFamily="18" charset="0"/>
                <a:cs typeface="Courier New" pitchFamily="49" charset="0"/>
              </a:rPr>
              <a:t>	Your Username</a:t>
            </a:r>
          </a:p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$SHELL	</a:t>
            </a:r>
            <a:r>
              <a:rPr lang="en-US" sz="1800" dirty="0">
                <a:latin typeface="Bookman Old Style" panose="02050604050505020204" pitchFamily="18" charset="0"/>
                <a:cs typeface="Courier New" pitchFamily="49" charset="0"/>
              </a:rPr>
              <a:t>Your shell</a:t>
            </a:r>
          </a:p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$HOME	</a:t>
            </a:r>
            <a:r>
              <a:rPr lang="en-US" sz="1800" dirty="0">
                <a:latin typeface="+mj-lt"/>
                <a:cs typeface="Courier New" pitchFamily="49" charset="0"/>
              </a:rPr>
              <a:t>Home directory</a:t>
            </a:r>
          </a:p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$PWD		</a:t>
            </a:r>
            <a:r>
              <a:rPr lang="en-US" sz="1800" dirty="0">
                <a:latin typeface="+mj-lt"/>
                <a:cs typeface="Courier New" pitchFamily="49" charset="0"/>
              </a:rPr>
              <a:t>Current directory</a:t>
            </a:r>
          </a:p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$PATH	</a:t>
            </a:r>
            <a:r>
              <a:rPr lang="en-US" sz="1800" dirty="0">
                <a:latin typeface="+mj-lt"/>
                <a:cs typeface="Courier New" pitchFamily="49" charset="0"/>
              </a:rPr>
              <a:t>Command paths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35F67-66B2-4BB8-AEC8-7A2EC9C2FEBC}" type="datetime1">
              <a:rPr lang="en-US" smtClean="0"/>
              <a:t>10/17/2018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D8EF4-15F2-45E7-AF88-A4EBC972BCF0}" type="slidenum">
              <a:rPr lang="en-US" smtClean="0"/>
              <a:pPr/>
              <a:t>82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889975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Loops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4038601" cy="685800"/>
          </a:xfrm>
        </p:spPr>
        <p:txBody>
          <a:bodyPr/>
          <a:lstStyle/>
          <a:p>
            <a:r>
              <a:rPr lang="en-US" sz="2000" b="0" dirty="0">
                <a:solidFill>
                  <a:schemeClr val="tx1"/>
                </a:solidFill>
                <a:latin typeface="+mj-lt"/>
              </a:rPr>
              <a:t>“For” loops allow for iteration based on flow control criteria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1" y="1228725"/>
            <a:ext cx="4038600" cy="685800"/>
          </a:xfrm>
        </p:spPr>
        <p:txBody>
          <a:bodyPr>
            <a:normAutofit lnSpcReduction="10000"/>
          </a:bodyPr>
          <a:lstStyle/>
          <a:p>
            <a:r>
              <a:rPr lang="en-US" sz="2000" b="0" dirty="0">
                <a:solidFill>
                  <a:schemeClr val="tx1"/>
                </a:solidFill>
                <a:latin typeface="+mj-lt"/>
              </a:rPr>
              <a:t>Perform math using the </a:t>
            </a:r>
            <a:r>
              <a:rPr lang="en-US" sz="2000" b="0" dirty="0" err="1">
                <a:solidFill>
                  <a:schemeClr val="tx1"/>
                </a:solidFill>
                <a:latin typeface="+mj-lt"/>
              </a:rPr>
              <a:t>seq</a:t>
            </a:r>
            <a:r>
              <a:rPr lang="en-US" sz="2000" b="0" dirty="0">
                <a:solidFill>
                  <a:schemeClr val="tx1"/>
                </a:solidFill>
                <a:latin typeface="+mj-lt"/>
              </a:rPr>
              <a:t> command: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914525"/>
            <a:ext cx="4114800" cy="4410075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1800" dirty="0">
                <a:latin typeface="Courier New" pitchFamily="49" charset="0"/>
                <a:cs typeface="Courier New" pitchFamily="49" charset="0"/>
              </a:rPr>
              <a:t>$ for n in 1 2 3 4 5 6 7</a:t>
            </a:r>
          </a:p>
          <a:p>
            <a:pPr marL="0" indent="0">
              <a:buNone/>
            </a:pPr>
            <a:r>
              <a:rPr lang="en-US" sz="1800" dirty="0">
                <a:latin typeface="Courier New" pitchFamily="49" charset="0"/>
                <a:cs typeface="Courier New" pitchFamily="49" charset="0"/>
              </a:rPr>
              <a:t>&gt; do</a:t>
            </a:r>
          </a:p>
          <a:p>
            <a:pPr marL="0" indent="0">
              <a:buNone/>
            </a:pPr>
            <a:r>
              <a:rPr lang="en-US" sz="1800" dirty="0">
                <a:latin typeface="Courier New" pitchFamily="49" charset="0"/>
                <a:cs typeface="Courier New" pitchFamily="49" charset="0"/>
              </a:rPr>
              <a:t>&gt; echo The value of n is $n</a:t>
            </a:r>
          </a:p>
          <a:p>
            <a:pPr marL="0" indent="0">
              <a:buNone/>
            </a:pPr>
            <a:r>
              <a:rPr lang="en-US" sz="1800" dirty="0">
                <a:latin typeface="Courier New" pitchFamily="49" charset="0"/>
                <a:cs typeface="Courier New" pitchFamily="49" charset="0"/>
              </a:rPr>
              <a:t>&gt; done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18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1800" dirty="0">
                <a:latin typeface="Courier New" pitchFamily="49" charset="0"/>
                <a:cs typeface="Courier New" pitchFamily="49" charset="0"/>
              </a:rPr>
              <a:t>$ for n in {1..7}</a:t>
            </a:r>
          </a:p>
          <a:p>
            <a:pPr marL="0" indent="0">
              <a:buNone/>
            </a:pPr>
            <a:r>
              <a:rPr lang="en-US" sz="1800" dirty="0">
                <a:latin typeface="Courier New" pitchFamily="49" charset="0"/>
                <a:cs typeface="Courier New" pitchFamily="49" charset="0"/>
              </a:rPr>
              <a:t>&gt; do</a:t>
            </a:r>
          </a:p>
          <a:p>
            <a:pPr marL="0" indent="0">
              <a:buNone/>
            </a:pPr>
            <a:r>
              <a:rPr lang="en-US" sz="1800" dirty="0">
                <a:latin typeface="Courier New" pitchFamily="49" charset="0"/>
                <a:cs typeface="Courier New" pitchFamily="49" charset="0"/>
              </a:rPr>
              <a:t>&gt; echo The value of n is $n</a:t>
            </a:r>
          </a:p>
          <a:p>
            <a:pPr marL="0" indent="0">
              <a:buNone/>
            </a:pPr>
            <a:r>
              <a:rPr lang="en-US" sz="1800" dirty="0">
                <a:latin typeface="Courier New" pitchFamily="49" charset="0"/>
                <a:cs typeface="Courier New" pitchFamily="49" charset="0"/>
              </a:rPr>
              <a:t>&gt; done</a:t>
            </a:r>
          </a:p>
          <a:p>
            <a:pPr marL="0" indent="0">
              <a:buNone/>
            </a:pPr>
            <a:endParaRPr lang="en-US" sz="18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1800" dirty="0">
                <a:latin typeface="Courier New" pitchFamily="49" charset="0"/>
                <a:cs typeface="Courier New" pitchFamily="49" charset="0"/>
              </a:rPr>
              <a:t>$ for n in `cat Capitals`</a:t>
            </a:r>
          </a:p>
          <a:p>
            <a:pPr marL="0" indent="0">
              <a:buNone/>
            </a:pPr>
            <a:r>
              <a:rPr lang="en-US" sz="1800" dirty="0">
                <a:latin typeface="Courier New" pitchFamily="49" charset="0"/>
                <a:cs typeface="Courier New" pitchFamily="49" charset="0"/>
              </a:rPr>
              <a:t>&gt; do</a:t>
            </a:r>
          </a:p>
          <a:p>
            <a:pPr marL="0" indent="0">
              <a:buNone/>
            </a:pPr>
            <a:r>
              <a:rPr lang="en-US" sz="1800" dirty="0">
                <a:latin typeface="Courier New" pitchFamily="49" charset="0"/>
                <a:cs typeface="Courier New" pitchFamily="49" charset="0"/>
              </a:rPr>
              <a:t>&gt; echo $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n|tr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 “a-z” “A-Z”</a:t>
            </a:r>
          </a:p>
          <a:p>
            <a:pPr marL="0" indent="0">
              <a:buNone/>
            </a:pPr>
            <a:r>
              <a:rPr lang="en-US" sz="1800" dirty="0">
                <a:latin typeface="Courier New" pitchFamily="49" charset="0"/>
                <a:cs typeface="Courier New" pitchFamily="49" charset="0"/>
              </a:rPr>
              <a:t>&gt; done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1914525"/>
            <a:ext cx="4038600" cy="4410075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1800" dirty="0">
                <a:latin typeface="Courier New" pitchFamily="49" charset="0"/>
                <a:cs typeface="Courier New" pitchFamily="49" charset="0"/>
              </a:rPr>
              <a:t>$ 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seq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 1 10</a:t>
            </a:r>
          </a:p>
          <a:p>
            <a:pPr marL="0" indent="0">
              <a:buNone/>
            </a:pPr>
            <a:endParaRPr lang="en-US" sz="18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1800" dirty="0">
                <a:latin typeface="Courier New" pitchFamily="49" charset="0"/>
                <a:cs typeface="Courier New" pitchFamily="49" charset="0"/>
              </a:rPr>
              <a:t>$ t=0</a:t>
            </a:r>
          </a:p>
          <a:p>
            <a:pPr marL="0" indent="0">
              <a:buNone/>
            </a:pPr>
            <a:r>
              <a:rPr lang="en-US" sz="1800" dirty="0">
                <a:latin typeface="Courier New" pitchFamily="49" charset="0"/>
                <a:cs typeface="Courier New" pitchFamily="49" charset="0"/>
              </a:rPr>
              <a:t>$ for n in `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seq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 1 10`; do</a:t>
            </a:r>
          </a:p>
          <a:p>
            <a:pPr marL="0" indent="0">
              <a:buNone/>
            </a:pPr>
            <a:r>
              <a:rPr lang="en-US" sz="1800" dirty="0">
                <a:latin typeface="Courier New" pitchFamily="49" charset="0"/>
                <a:cs typeface="Courier New" pitchFamily="49" charset="0"/>
              </a:rPr>
              <a:t>&gt; t=`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expr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 $t + $n`</a:t>
            </a:r>
          </a:p>
          <a:p>
            <a:pPr marL="0" indent="0">
              <a:buNone/>
            </a:pPr>
            <a:r>
              <a:rPr lang="en-US" sz="1800" dirty="0">
                <a:latin typeface="Courier New" pitchFamily="49" charset="0"/>
                <a:cs typeface="Courier New" pitchFamily="49" charset="0"/>
              </a:rPr>
              <a:t>&gt; echo $t</a:t>
            </a:r>
          </a:p>
          <a:p>
            <a:pPr marL="0" indent="0">
              <a:buNone/>
            </a:pPr>
            <a:r>
              <a:rPr lang="en-US" sz="1800" dirty="0">
                <a:latin typeface="Courier New" pitchFamily="49" charset="0"/>
                <a:cs typeface="Courier New" pitchFamily="49" charset="0"/>
              </a:rPr>
              <a:t>&gt; done</a:t>
            </a:r>
          </a:p>
          <a:p>
            <a:pPr marL="0" indent="0">
              <a:buNone/>
            </a:pPr>
            <a:r>
              <a:rPr lang="en-US" sz="1800" dirty="0">
                <a:latin typeface="Courier New" pitchFamily="49" charset="0"/>
                <a:cs typeface="Courier New" pitchFamily="49" charset="0"/>
              </a:rPr>
              <a:t>$ echo $t</a:t>
            </a:r>
          </a:p>
          <a:p>
            <a:pPr marL="0" indent="0">
              <a:buNone/>
            </a:pPr>
            <a:r>
              <a:rPr lang="en-US" sz="1800" dirty="0">
                <a:latin typeface="Courier New" pitchFamily="49" charset="0"/>
                <a:cs typeface="Courier New" pitchFamily="49" charset="0"/>
              </a:rPr>
              <a:t>55</a:t>
            </a:r>
          </a:p>
          <a:p>
            <a:pPr marL="0" indent="0">
              <a:buNone/>
            </a:pPr>
            <a:endParaRPr lang="en-US" sz="18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1800" dirty="0">
                <a:latin typeface="Courier New" pitchFamily="49" charset="0"/>
                <a:cs typeface="Courier New" pitchFamily="49" charset="0"/>
              </a:rPr>
              <a:t>$ t=1</a:t>
            </a:r>
          </a:p>
          <a:p>
            <a:pPr marL="0" indent="0">
              <a:buNone/>
            </a:pPr>
            <a:r>
              <a:rPr lang="en-US" sz="1800" dirty="0">
                <a:latin typeface="Courier New" pitchFamily="49" charset="0"/>
                <a:cs typeface="Courier New" pitchFamily="49" charset="0"/>
              </a:rPr>
              <a:t>$ for n in `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seq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 1 10`; do</a:t>
            </a:r>
          </a:p>
          <a:p>
            <a:pPr marL="0" indent="0">
              <a:buNone/>
            </a:pPr>
            <a:r>
              <a:rPr lang="en-US" sz="1800" dirty="0">
                <a:latin typeface="Courier New" pitchFamily="49" charset="0"/>
                <a:cs typeface="Courier New" pitchFamily="49" charset="0"/>
              </a:rPr>
              <a:t>&gt; t=`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expr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 $t \* $n`</a:t>
            </a:r>
          </a:p>
          <a:p>
            <a:pPr marL="0" indent="0">
              <a:buNone/>
            </a:pPr>
            <a:r>
              <a:rPr lang="en-US" sz="1800" dirty="0">
                <a:latin typeface="Courier New" pitchFamily="49" charset="0"/>
                <a:cs typeface="Courier New" pitchFamily="49" charset="0"/>
              </a:rPr>
              <a:t>&gt; done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C8815-C4C8-4AEB-B6D1-7D889267D613}" type="datetime1">
              <a:rPr lang="en-US" smtClean="0"/>
              <a:t>10/17/2018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D8EF4-15F2-45E7-AF88-A4EBC972BCF0}" type="slidenum">
              <a:rPr lang="en-US" smtClean="0"/>
              <a:pPr/>
              <a:t>83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572961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Loops, part 2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381000"/>
          </a:xfrm>
        </p:spPr>
        <p:txBody>
          <a:bodyPr/>
          <a:lstStyle/>
          <a:p>
            <a:r>
              <a:rPr lang="en-US" b="0" dirty="0">
                <a:solidFill>
                  <a:schemeClr val="tx1"/>
                </a:solidFill>
                <a:latin typeface="+mj-lt"/>
              </a:rPr>
              <a:t>Let’s combine contents of many named files into one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676400"/>
            <a:ext cx="8229600" cy="457200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>
                <a:latin typeface="Courier New" pitchFamily="49" charset="0"/>
                <a:cs typeface="Courier New" pitchFamily="49" charset="0"/>
              </a:rPr>
              <a:t>$ cd /home/$USER/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LinuxClass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/loops</a:t>
            </a:r>
          </a:p>
          <a:p>
            <a:pPr marL="0" indent="0">
              <a:buNone/>
            </a:pPr>
            <a:r>
              <a:rPr lang="en-US" sz="1800" dirty="0">
                <a:latin typeface="Courier New" pitchFamily="49" charset="0"/>
                <a:cs typeface="Courier New" pitchFamily="49" charset="0"/>
              </a:rPr>
              <a:t>$ cat nih1</a:t>
            </a:r>
          </a:p>
          <a:p>
            <a:pPr marL="0" indent="0">
              <a:buNone/>
            </a:pPr>
            <a:r>
              <a:rPr lang="en-US" sz="1800" dirty="0">
                <a:latin typeface="Courier New" pitchFamily="49" charset="0"/>
                <a:cs typeface="Courier New" pitchFamily="49" charset="0"/>
              </a:rPr>
              <a:t>.</a:t>
            </a:r>
          </a:p>
          <a:p>
            <a:pPr marL="0" indent="0">
              <a:buNone/>
            </a:pPr>
            <a:r>
              <a:rPr lang="en-US" sz="1800" dirty="0">
                <a:latin typeface="Courier New" pitchFamily="49" charset="0"/>
                <a:cs typeface="Courier New" pitchFamily="49" charset="0"/>
              </a:rPr>
              <a:t>.</a:t>
            </a:r>
          </a:p>
          <a:p>
            <a:pPr marL="0" indent="0">
              <a:buNone/>
            </a:pPr>
            <a:r>
              <a:rPr lang="en-US" sz="1800" dirty="0">
                <a:latin typeface="Courier New" pitchFamily="49" charset="0"/>
                <a:cs typeface="Courier New" pitchFamily="49" charset="0"/>
              </a:rPr>
              <a:t>$ cat nih9</a:t>
            </a:r>
          </a:p>
          <a:p>
            <a:pPr marL="0" indent="0">
              <a:buNone/>
            </a:pPr>
            <a:endParaRPr lang="en-US" sz="18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1800" dirty="0">
                <a:latin typeface="Courier New" pitchFamily="49" charset="0"/>
                <a:cs typeface="Courier New" pitchFamily="49" charset="0"/>
              </a:rPr>
              <a:t>We can combine the contents of the 9 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nih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 named files into one using a loop:</a:t>
            </a:r>
          </a:p>
          <a:p>
            <a:pPr marL="0" indent="0">
              <a:buNone/>
            </a:pPr>
            <a:r>
              <a:rPr lang="en-US" sz="1800" dirty="0">
                <a:latin typeface="Courier New" pitchFamily="49" charset="0"/>
                <a:cs typeface="Courier New" pitchFamily="49" charset="0"/>
              </a:rPr>
              <a:t>$ for </a:t>
            </a:r>
            <a:r>
              <a:rPr lang="en-US" sz="1800">
                <a:latin typeface="Courier New" pitchFamily="49" charset="0"/>
                <a:cs typeface="Courier New" pitchFamily="49" charset="0"/>
              </a:rPr>
              <a:t>i 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in `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seq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 1 9`</a:t>
            </a:r>
          </a:p>
          <a:p>
            <a:pPr marL="0" indent="0">
              <a:buNone/>
            </a:pPr>
            <a:r>
              <a:rPr lang="en-US" sz="1800" dirty="0">
                <a:latin typeface="Courier New" pitchFamily="49" charset="0"/>
                <a:cs typeface="Courier New" pitchFamily="49" charset="0"/>
              </a:rPr>
              <a:t>&gt; do cat 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nih$i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 &gt;&gt; NIH-ALL</a:t>
            </a:r>
          </a:p>
          <a:p>
            <a:pPr marL="0" indent="0">
              <a:buNone/>
            </a:pPr>
            <a:r>
              <a:rPr lang="en-US" sz="1800" dirty="0">
                <a:latin typeface="Courier New" pitchFamily="49" charset="0"/>
                <a:cs typeface="Courier New" pitchFamily="49" charset="0"/>
              </a:rPr>
              <a:t>&gt; done</a:t>
            </a:r>
          </a:p>
          <a:p>
            <a:pPr marL="0" indent="0">
              <a:buNone/>
            </a:pPr>
            <a:r>
              <a:rPr lang="en-US" sz="1800" dirty="0">
                <a:latin typeface="Courier New" pitchFamily="49" charset="0"/>
                <a:cs typeface="Courier New" pitchFamily="49" charset="0"/>
              </a:rPr>
              <a:t>$ cat NIH-ALL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C8815-C4C8-4AEB-B6D1-7D889267D613}" type="datetime1">
              <a:rPr lang="en-US" smtClean="0"/>
              <a:t>10/17/2018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D8EF4-15F2-45E7-AF88-A4EBC972BCF0}" type="slidenum">
              <a:rPr lang="en-US" smtClean="0"/>
              <a:pPr/>
              <a:t>84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67088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Logic tests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Equality: if, then, else, fi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Existence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1800" dirty="0">
                <a:latin typeface="Courier New" pitchFamily="49" charset="0"/>
                <a:cs typeface="Courier New" pitchFamily="49" charset="0"/>
              </a:rPr>
              <a:t>$ TRUE=“good”</a:t>
            </a:r>
          </a:p>
          <a:p>
            <a:pPr marL="0" indent="0">
              <a:buNone/>
            </a:pPr>
            <a:r>
              <a:rPr lang="en-US" sz="1800" dirty="0">
                <a:latin typeface="Courier New" pitchFamily="49" charset="0"/>
                <a:cs typeface="Courier New" pitchFamily="49" charset="0"/>
              </a:rPr>
              <a:t>$ if [ “$TRUE” = “good” ]</a:t>
            </a:r>
          </a:p>
          <a:p>
            <a:pPr marL="0" indent="0">
              <a:buNone/>
            </a:pPr>
            <a:r>
              <a:rPr lang="en-US" sz="1800" dirty="0">
                <a:latin typeface="Courier New" pitchFamily="49" charset="0"/>
                <a:cs typeface="Courier New" pitchFamily="49" charset="0"/>
              </a:rPr>
              <a:t>&gt; then</a:t>
            </a:r>
          </a:p>
          <a:p>
            <a:pPr marL="0" indent="0">
              <a:buNone/>
            </a:pPr>
            <a:r>
              <a:rPr lang="en-US" sz="1800" dirty="0">
                <a:latin typeface="Courier New" pitchFamily="49" charset="0"/>
                <a:cs typeface="Courier New" pitchFamily="49" charset="0"/>
              </a:rPr>
              <a:t>&gt; echo “it’s true”</a:t>
            </a:r>
          </a:p>
          <a:p>
            <a:pPr marL="0" indent="0">
              <a:buNone/>
            </a:pPr>
            <a:r>
              <a:rPr lang="en-US" sz="1800" dirty="0">
                <a:latin typeface="Courier New" pitchFamily="49" charset="0"/>
                <a:cs typeface="Courier New" pitchFamily="49" charset="0"/>
              </a:rPr>
              <a:t>&gt; fi</a:t>
            </a:r>
          </a:p>
          <a:p>
            <a:pPr>
              <a:buFont typeface="Wingdings"/>
              <a:buChar char="Ø"/>
            </a:pPr>
            <a:endParaRPr lang="en-US" sz="18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1800" dirty="0">
                <a:latin typeface="Courier New" pitchFamily="49" charset="0"/>
                <a:cs typeface="Courier New" pitchFamily="49" charset="0"/>
              </a:rPr>
              <a:t>$ if [ “$TRUE” = “no good” ]</a:t>
            </a:r>
          </a:p>
          <a:p>
            <a:pPr marL="0" indent="0">
              <a:buNone/>
            </a:pPr>
            <a:r>
              <a:rPr lang="en-US" sz="1800" dirty="0">
                <a:latin typeface="Courier New" pitchFamily="49" charset="0"/>
                <a:cs typeface="Courier New" pitchFamily="49" charset="0"/>
              </a:rPr>
              <a:t>&gt; then</a:t>
            </a:r>
          </a:p>
          <a:p>
            <a:pPr marL="0" indent="0">
              <a:buNone/>
            </a:pPr>
            <a:r>
              <a:rPr lang="en-US" sz="1800" dirty="0">
                <a:latin typeface="Courier New" pitchFamily="49" charset="0"/>
                <a:cs typeface="Courier New" pitchFamily="49" charset="0"/>
              </a:rPr>
              <a:t>&gt; echo “true statement”</a:t>
            </a:r>
          </a:p>
          <a:p>
            <a:pPr marL="0" indent="0">
              <a:buNone/>
            </a:pPr>
            <a:r>
              <a:rPr lang="en-US" sz="1800" dirty="0">
                <a:latin typeface="Courier New" pitchFamily="49" charset="0"/>
                <a:cs typeface="Courier New" pitchFamily="49" charset="0"/>
              </a:rPr>
              <a:t>&gt; else</a:t>
            </a:r>
          </a:p>
          <a:p>
            <a:pPr marL="0" indent="0">
              <a:buNone/>
            </a:pPr>
            <a:r>
              <a:rPr lang="en-US" sz="1800" dirty="0">
                <a:latin typeface="Courier New" pitchFamily="49" charset="0"/>
                <a:cs typeface="Courier New" pitchFamily="49" charset="0"/>
              </a:rPr>
              <a:t>&gt; echo “false statement”</a:t>
            </a:r>
          </a:p>
          <a:p>
            <a:pPr marL="0" indent="0">
              <a:buNone/>
            </a:pPr>
            <a:r>
              <a:rPr lang="en-US" sz="1800" dirty="0">
                <a:latin typeface="Courier New" pitchFamily="49" charset="0"/>
                <a:cs typeface="Courier New" pitchFamily="49" charset="0"/>
              </a:rPr>
              <a:t>&gt; fi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>
                <a:latin typeface="Courier New" pitchFamily="49" charset="0"/>
                <a:cs typeface="Courier New" pitchFamily="49" charset="0"/>
              </a:rPr>
              <a:t>$ if [ -e $HOME/.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bashrc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 ]</a:t>
            </a:r>
          </a:p>
          <a:p>
            <a:pPr marL="0" indent="0">
              <a:buNone/>
            </a:pPr>
            <a:r>
              <a:rPr lang="en-US" sz="1800" dirty="0">
                <a:latin typeface="Courier New" pitchFamily="49" charset="0"/>
                <a:cs typeface="Courier New" pitchFamily="49" charset="0"/>
              </a:rPr>
              <a:t>&gt; then</a:t>
            </a:r>
          </a:p>
          <a:p>
            <a:pPr marL="0" indent="0">
              <a:buNone/>
            </a:pPr>
            <a:r>
              <a:rPr lang="en-US" sz="1800" dirty="0">
                <a:latin typeface="Courier New" pitchFamily="49" charset="0"/>
                <a:cs typeface="Courier New" pitchFamily="49" charset="0"/>
              </a:rPr>
              <a:t>&gt; echo true</a:t>
            </a:r>
          </a:p>
          <a:p>
            <a:pPr marL="0" indent="0">
              <a:buNone/>
            </a:pPr>
            <a:r>
              <a:rPr lang="en-US" sz="1800" dirty="0">
                <a:latin typeface="Courier New" pitchFamily="49" charset="0"/>
                <a:cs typeface="Courier New" pitchFamily="49" charset="0"/>
              </a:rPr>
              <a:t>&gt; fi</a:t>
            </a:r>
          </a:p>
          <a:p>
            <a:pPr marL="0" indent="0">
              <a:buNone/>
            </a:pPr>
            <a:endParaRPr lang="en-US" sz="18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1800" dirty="0">
                <a:latin typeface="Courier New" pitchFamily="49" charset="0"/>
                <a:cs typeface="Courier New" pitchFamily="49" charset="0"/>
              </a:rPr>
              <a:t>$ if [ -d $HOME/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LinuxClass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 ]</a:t>
            </a:r>
          </a:p>
          <a:p>
            <a:pPr marL="0" indent="0">
              <a:buNone/>
            </a:pPr>
            <a:r>
              <a:rPr lang="en-US" sz="1800" dirty="0">
                <a:latin typeface="Courier New" pitchFamily="49" charset="0"/>
                <a:cs typeface="Courier New" pitchFamily="49" charset="0"/>
              </a:rPr>
              <a:t>&gt; then</a:t>
            </a:r>
          </a:p>
          <a:p>
            <a:pPr marL="0" indent="0">
              <a:buNone/>
            </a:pPr>
            <a:r>
              <a:rPr lang="en-US" sz="1800" dirty="0">
                <a:latin typeface="Courier New" pitchFamily="49" charset="0"/>
                <a:cs typeface="Courier New" pitchFamily="49" charset="0"/>
              </a:rPr>
              <a:t>&gt; echo true</a:t>
            </a:r>
          </a:p>
          <a:p>
            <a:pPr marL="0" indent="0">
              <a:buNone/>
            </a:pPr>
            <a:r>
              <a:rPr lang="en-US" sz="1800" dirty="0">
                <a:latin typeface="Courier New" pitchFamily="49" charset="0"/>
                <a:cs typeface="Courier New" pitchFamily="49" charset="0"/>
              </a:rPr>
              <a:t>&gt; fi</a:t>
            </a:r>
          </a:p>
          <a:p>
            <a:pPr marL="0" indent="0">
              <a:buNone/>
            </a:pPr>
            <a:endParaRPr lang="en-US" sz="18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endParaRPr lang="en-US" sz="18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D4B23-A2C5-40E8-876E-7E68995441F9}" type="datetime1">
              <a:rPr lang="en-US" smtClean="0"/>
              <a:t>10/17/2018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D8EF4-15F2-45E7-AF88-A4EBC972BCF0}" type="slidenum">
              <a:rPr lang="en-US" smtClean="0"/>
              <a:pPr/>
              <a:t>85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569973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File Transfer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43000"/>
            <a:ext cx="4040188" cy="685800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SCP, SFTP and clients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143000"/>
            <a:ext cx="4041775" cy="685800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Clients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/>
              <a:t>SCP and SFTP are file transfer protocols that run over SSH, the same protocol that you used to log in</a:t>
            </a:r>
          </a:p>
          <a:p>
            <a:r>
              <a:rPr lang="en-US" dirty="0"/>
              <a:t>They are very secure and encrypt both the log-in and content of any transfer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Linux/</a:t>
            </a:r>
            <a:r>
              <a:rPr lang="en-US" dirty="0" err="1"/>
              <a:t>MacOS</a:t>
            </a:r>
            <a:r>
              <a:rPr lang="en-US" dirty="0"/>
              <a:t>:</a:t>
            </a:r>
          </a:p>
          <a:p>
            <a:r>
              <a:rPr lang="en-US" dirty="0"/>
              <a:t>“</a:t>
            </a:r>
            <a:r>
              <a:rPr lang="en-US" dirty="0" err="1"/>
              <a:t>scp</a:t>
            </a:r>
            <a:r>
              <a:rPr lang="en-US" dirty="0"/>
              <a:t>” secure copy</a:t>
            </a:r>
          </a:p>
          <a:p>
            <a:r>
              <a:rPr lang="en-US" dirty="0"/>
              <a:t>“</a:t>
            </a:r>
            <a:r>
              <a:rPr lang="en-US" dirty="0" err="1"/>
              <a:t>sftp</a:t>
            </a:r>
            <a:r>
              <a:rPr lang="en-US" dirty="0"/>
              <a:t>” secure FTP</a:t>
            </a:r>
          </a:p>
          <a:p>
            <a:r>
              <a:rPr lang="en-US" dirty="0"/>
              <a:t>“</a:t>
            </a:r>
            <a:r>
              <a:rPr lang="en-US" dirty="0" err="1"/>
              <a:t>fuze-ssh</a:t>
            </a:r>
            <a:r>
              <a:rPr lang="en-US" dirty="0"/>
              <a:t>” (Linux only)</a:t>
            </a:r>
          </a:p>
          <a:p>
            <a:pPr marL="0" indent="0">
              <a:buNone/>
            </a:pPr>
            <a:r>
              <a:rPr lang="en-US" dirty="0"/>
              <a:t>Windows:</a:t>
            </a:r>
          </a:p>
          <a:p>
            <a:r>
              <a:rPr lang="en-US" dirty="0" err="1"/>
              <a:t>WinSCP</a:t>
            </a:r>
            <a:endParaRPr lang="en-US" dirty="0"/>
          </a:p>
          <a:p>
            <a:r>
              <a:rPr lang="en-US" dirty="0" err="1"/>
              <a:t>Filezilla</a:t>
            </a:r>
            <a:endParaRPr lang="en-US" dirty="0"/>
          </a:p>
          <a:p>
            <a:r>
              <a:rPr lang="en-US" dirty="0"/>
              <a:t>Swish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1198F-832F-4E27-867F-4DB3890A893E}" type="datetime1">
              <a:rPr lang="en-US" smtClean="0"/>
              <a:t>10/17/2018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D8EF4-15F2-45E7-AF88-A4EBC972BCF0}" type="slidenum">
              <a:rPr lang="en-US" smtClean="0"/>
              <a:pPr/>
              <a:t>86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16583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WinSCP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Start </a:t>
            </a:r>
            <a:r>
              <a:rPr lang="en-US" dirty="0" err="1"/>
              <a:t>WinSCP</a:t>
            </a: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Click “New”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Enter the host name (i.e.: crash.cit.nih.gov)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Fill in user name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Leave password blank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Click Login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If this is the first time you’ve connected to this host, you’ll have to accept the host’s key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4081563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950" y="1399128"/>
            <a:ext cx="4133850" cy="2924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4378888"/>
            <a:ext cx="5657849" cy="1616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3D4B9-5CE2-4273-9D37-4CFB5D7BACF8}" type="datetime1">
              <a:rPr lang="en-US" smtClean="0"/>
              <a:t>10/17/2018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D8EF4-15F2-45E7-AF88-A4EBC972BCF0}" type="slidenum">
              <a:rPr lang="en-US" smtClean="0"/>
              <a:pPr/>
              <a:t>87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892135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WinSCP</a:t>
            </a:r>
            <a:r>
              <a:rPr lang="en-US" dirty="0"/>
              <a:t> Interface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Left window is your local workstation, right window is the remote host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Drag and drop files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Navigate like a traditional explorer interface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381000"/>
            <a:ext cx="5859916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895600"/>
            <a:ext cx="4010025" cy="222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E0D04-A69C-4831-B6A1-01DEFE18EB5C}" type="datetime1">
              <a:rPr lang="en-US" smtClean="0"/>
              <a:t>10/17/2018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D8EF4-15F2-45E7-AF88-A4EBC972BCF0}" type="slidenum">
              <a:rPr lang="en-US" smtClean="0"/>
              <a:pPr/>
              <a:t>88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207845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</a:t>
            </a:r>
            <a:r>
              <a:rPr lang="en-US" dirty="0" err="1"/>
              <a:t>OpenSSH</a:t>
            </a:r>
            <a:r>
              <a:rPr lang="en-US" dirty="0"/>
              <a:t> (Unix/Linux/</a:t>
            </a:r>
            <a:r>
              <a:rPr lang="en-US" dirty="0" err="1"/>
              <a:t>MacOS</a:t>
            </a:r>
            <a:r>
              <a:rPr lang="en-US" dirty="0"/>
              <a:t>)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57200" y="1285874"/>
            <a:ext cx="4040188" cy="1000126"/>
          </a:xfrm>
        </p:spPr>
        <p:txBody>
          <a:bodyPr anchor="t"/>
          <a:lstStyle/>
          <a:p>
            <a:r>
              <a:rPr lang="en-US" dirty="0">
                <a:solidFill>
                  <a:schemeClr val="accent1"/>
                </a:solidFill>
              </a:rPr>
              <a:t>SCP files via command line: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3"/>
          </p:nvPr>
        </p:nvSpPr>
        <p:spPr/>
        <p:txBody>
          <a:bodyPr anchor="t"/>
          <a:lstStyle/>
          <a:p>
            <a:r>
              <a:rPr lang="en-US" dirty="0">
                <a:solidFill>
                  <a:schemeClr val="accent1"/>
                </a:solidFill>
              </a:rPr>
              <a:t>Using SFTP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2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1800" dirty="0">
                <a:latin typeface="+mj-lt"/>
                <a:cs typeface="Courier New" pitchFamily="49" charset="0"/>
              </a:rPr>
              <a:t>Transfer a file:</a:t>
            </a:r>
          </a:p>
          <a:p>
            <a:pPr marL="0" indent="0">
              <a:buNone/>
            </a:pPr>
            <a:r>
              <a:rPr lang="en-US" sz="1400" b="1" dirty="0">
                <a:latin typeface="Courier New" pitchFamily="49" charset="0"/>
                <a:cs typeface="Courier New" pitchFamily="49" charset="0"/>
              </a:rPr>
              <a:t>$ </a:t>
            </a:r>
            <a:r>
              <a:rPr lang="en-US" sz="1400" b="1" dirty="0" err="1">
                <a:latin typeface="Courier New" pitchFamily="49" charset="0"/>
                <a:cs typeface="Courier New" pitchFamily="49" charset="0"/>
              </a:rPr>
              <a:t>scp</a:t>
            </a:r>
            <a:r>
              <a:rPr lang="en-US" sz="1400" b="1" dirty="0">
                <a:latin typeface="Courier New" pitchFamily="49" charset="0"/>
                <a:cs typeface="Courier New" pitchFamily="49" charset="0"/>
              </a:rPr>
              <a:t> helix.nih.gov:/</a:t>
            </a:r>
            <a:r>
              <a:rPr lang="en-US" sz="1400" b="1" dirty="0" err="1">
                <a:latin typeface="Courier New" pitchFamily="49" charset="0"/>
                <a:cs typeface="Courier New" pitchFamily="49" charset="0"/>
              </a:rPr>
              <a:t>tmp</a:t>
            </a:r>
            <a:r>
              <a:rPr lang="en-US" sz="1400" b="1" dirty="0">
                <a:latin typeface="Courier New" pitchFamily="49" charset="0"/>
                <a:cs typeface="Courier New" pitchFamily="49" charset="0"/>
              </a:rPr>
              <a:t>/file ~</a:t>
            </a:r>
          </a:p>
          <a:p>
            <a:pPr marL="0" indent="0">
              <a:buNone/>
            </a:pPr>
            <a:endParaRPr lang="en-US" sz="1000" b="1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1800" dirty="0">
                <a:latin typeface="+mj-lt"/>
                <a:cs typeface="Courier New" pitchFamily="49" charset="0"/>
              </a:rPr>
              <a:t>Recursive transfer (whole directory)</a:t>
            </a:r>
          </a:p>
          <a:p>
            <a:pPr marL="0" indent="0">
              <a:buNone/>
            </a:pPr>
            <a:r>
              <a:rPr lang="en-US" sz="1400" b="1" dirty="0">
                <a:latin typeface="Courier New" pitchFamily="49" charset="0"/>
                <a:cs typeface="Courier New" pitchFamily="49" charset="0"/>
              </a:rPr>
              <a:t>$ </a:t>
            </a:r>
            <a:r>
              <a:rPr lang="en-US" sz="1400" b="1" dirty="0" err="1">
                <a:latin typeface="Courier New" pitchFamily="49" charset="0"/>
                <a:cs typeface="Courier New" pitchFamily="49" charset="0"/>
              </a:rPr>
              <a:t>scp</a:t>
            </a:r>
            <a:r>
              <a:rPr lang="en-US" sz="1400" b="1" dirty="0">
                <a:latin typeface="Courier New" pitchFamily="49" charset="0"/>
                <a:cs typeface="Courier New" pitchFamily="49" charset="0"/>
              </a:rPr>
              <a:t> –r helix.nih.gov:/</a:t>
            </a:r>
            <a:r>
              <a:rPr lang="en-US" sz="1400" b="1" dirty="0" err="1">
                <a:latin typeface="Courier New" pitchFamily="49" charset="0"/>
                <a:cs typeface="Courier New" pitchFamily="49" charset="0"/>
              </a:rPr>
              <a:t>tmp</a:t>
            </a:r>
            <a:r>
              <a:rPr lang="en-US" sz="1400" b="1" dirty="0">
                <a:latin typeface="Courier New" pitchFamily="49" charset="0"/>
                <a:cs typeface="Courier New" pitchFamily="49" charset="0"/>
              </a:rPr>
              <a:t>/</a:t>
            </a:r>
            <a:r>
              <a:rPr lang="en-US" sz="1400" b="1" dirty="0" err="1">
                <a:latin typeface="Courier New" pitchFamily="49" charset="0"/>
                <a:cs typeface="Courier New" pitchFamily="49" charset="0"/>
              </a:rPr>
              <a:t>dir</a:t>
            </a:r>
            <a:r>
              <a:rPr lang="en-US" sz="1400" b="1" dirty="0">
                <a:latin typeface="Courier New" pitchFamily="49" charset="0"/>
                <a:cs typeface="Courier New" pitchFamily="49" charset="0"/>
              </a:rPr>
              <a:t> ~</a:t>
            </a:r>
          </a:p>
          <a:p>
            <a:pPr marL="0" indent="0">
              <a:buNone/>
            </a:pPr>
            <a:endParaRPr lang="en-US" sz="1100" b="1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1800" dirty="0">
                <a:latin typeface="Bookman Old Style" panose="02050604050505020204" pitchFamily="18" charset="0"/>
                <a:cs typeface="Courier New" pitchFamily="49" charset="0"/>
              </a:rPr>
              <a:t>Preserve time stamps of the file being transferred:</a:t>
            </a:r>
            <a:endParaRPr lang="en-US" sz="1100" b="1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1400" b="1" dirty="0">
                <a:latin typeface="Courier New" pitchFamily="49" charset="0"/>
                <a:cs typeface="Courier New" pitchFamily="49" charset="0"/>
              </a:rPr>
              <a:t>$ </a:t>
            </a:r>
            <a:r>
              <a:rPr lang="en-US" sz="1400" b="1" dirty="0" err="1">
                <a:latin typeface="Courier New" pitchFamily="49" charset="0"/>
                <a:cs typeface="Courier New" pitchFamily="49" charset="0"/>
              </a:rPr>
              <a:t>scp</a:t>
            </a:r>
            <a:r>
              <a:rPr lang="en-US" sz="1400" b="1" dirty="0">
                <a:latin typeface="Courier New" pitchFamily="49" charset="0"/>
                <a:cs typeface="Courier New" pitchFamily="49" charset="0"/>
              </a:rPr>
              <a:t> –p helix.nih.gov:/</a:t>
            </a:r>
            <a:r>
              <a:rPr lang="en-US" sz="1400" b="1" dirty="0" err="1">
                <a:latin typeface="Courier New" pitchFamily="49" charset="0"/>
                <a:cs typeface="Courier New" pitchFamily="49" charset="0"/>
              </a:rPr>
              <a:t>tmp</a:t>
            </a:r>
            <a:r>
              <a:rPr lang="en-US" sz="1400" b="1" dirty="0">
                <a:latin typeface="Courier New" pitchFamily="49" charset="0"/>
                <a:cs typeface="Courier New" pitchFamily="49" charset="0"/>
              </a:rPr>
              <a:t>/file ~</a:t>
            </a:r>
          </a:p>
          <a:p>
            <a:pPr marL="0" indent="0">
              <a:buNone/>
            </a:pPr>
            <a:endParaRPr lang="en-US" sz="11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1800" dirty="0">
                <a:latin typeface="+mj-lt"/>
                <a:cs typeface="Courier New" pitchFamily="49" charset="0"/>
              </a:rPr>
              <a:t>From local host to remote.</a:t>
            </a:r>
          </a:p>
          <a:p>
            <a:pPr marL="0" indent="0">
              <a:buNone/>
            </a:pPr>
            <a:r>
              <a:rPr lang="en-US" sz="1400" b="1" dirty="0">
                <a:latin typeface="Courier New" pitchFamily="49" charset="0"/>
                <a:cs typeface="Courier New" pitchFamily="49" charset="0"/>
              </a:rPr>
              <a:t>$ </a:t>
            </a:r>
            <a:r>
              <a:rPr lang="en-US" sz="1400" b="1" dirty="0" err="1">
                <a:latin typeface="Courier New" pitchFamily="49" charset="0"/>
                <a:cs typeface="Courier New" pitchFamily="49" charset="0"/>
              </a:rPr>
              <a:t>scp</a:t>
            </a:r>
            <a:r>
              <a:rPr lang="en-US" sz="1400" b="1" dirty="0">
                <a:latin typeface="Courier New" pitchFamily="49" charset="0"/>
                <a:cs typeface="Courier New" pitchFamily="49" charset="0"/>
              </a:rPr>
              <a:t> ~/file helix.nih.gov:/</a:t>
            </a:r>
            <a:r>
              <a:rPr lang="en-US" sz="1400" b="1" dirty="0" err="1">
                <a:latin typeface="Courier New" pitchFamily="49" charset="0"/>
                <a:cs typeface="Courier New" pitchFamily="49" charset="0"/>
              </a:rPr>
              <a:t>tmp</a:t>
            </a:r>
            <a:r>
              <a:rPr lang="en-US" sz="1400" b="1" dirty="0">
                <a:latin typeface="Courier New" pitchFamily="49" charset="0"/>
                <a:cs typeface="Courier New" pitchFamily="49" charset="0"/>
              </a:rPr>
              <a:t>/</a:t>
            </a:r>
          </a:p>
          <a:p>
            <a:pPr marL="0" indent="0">
              <a:buNone/>
            </a:pPr>
            <a:endParaRPr lang="en-US" sz="1100" dirty="0">
              <a:latin typeface="+mj-lt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1800" dirty="0">
                <a:latin typeface="+mj-lt"/>
                <a:cs typeface="Courier New" pitchFamily="49" charset="0"/>
              </a:rPr>
              <a:t>As usual</a:t>
            </a:r>
          </a:p>
          <a:p>
            <a:pPr marL="0" indent="0">
              <a:buNone/>
            </a:pPr>
            <a:r>
              <a:rPr lang="en-US" sz="1400" b="1" dirty="0">
                <a:latin typeface="Courier New" pitchFamily="49" charset="0"/>
                <a:cs typeface="Courier New" pitchFamily="49" charset="0"/>
              </a:rPr>
              <a:t>$ </a:t>
            </a:r>
            <a:r>
              <a:rPr lang="en-US" sz="1400" b="1" dirty="0" err="1">
                <a:latin typeface="Courier New" pitchFamily="49" charset="0"/>
                <a:cs typeface="Courier New" pitchFamily="49" charset="0"/>
              </a:rPr>
              <a:t>scp</a:t>
            </a:r>
            <a:r>
              <a:rPr lang="en-US" sz="1400" b="1" dirty="0">
                <a:latin typeface="Courier New" pitchFamily="49" charset="0"/>
                <a:cs typeface="Courier New" pitchFamily="49" charset="0"/>
              </a:rPr>
              <a:t> --help</a:t>
            </a:r>
          </a:p>
          <a:p>
            <a:pPr marL="0" indent="0">
              <a:buNone/>
            </a:pPr>
            <a:r>
              <a:rPr lang="en-US" sz="1400" b="1" dirty="0">
                <a:latin typeface="Courier New" pitchFamily="49" charset="0"/>
                <a:cs typeface="Courier New" pitchFamily="49" charset="0"/>
              </a:rPr>
              <a:t>$ man </a:t>
            </a:r>
            <a:r>
              <a:rPr lang="en-US" sz="1400" b="1" dirty="0" err="1">
                <a:latin typeface="Courier New" pitchFamily="49" charset="0"/>
                <a:cs typeface="Courier New" pitchFamily="49" charset="0"/>
              </a:rPr>
              <a:t>scp</a:t>
            </a:r>
            <a:endParaRPr lang="en-US" sz="12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200" b="1" dirty="0">
                <a:latin typeface="Courier New" pitchFamily="49" charset="0"/>
                <a:cs typeface="Courier New" pitchFamily="49" charset="0"/>
              </a:rPr>
              <a:t>$ </a:t>
            </a:r>
            <a:r>
              <a:rPr lang="en-US" sz="1200" b="1" dirty="0" err="1">
                <a:latin typeface="Courier New" pitchFamily="49" charset="0"/>
                <a:cs typeface="Courier New" pitchFamily="49" charset="0"/>
              </a:rPr>
              <a:t>sftp</a:t>
            </a:r>
            <a:r>
              <a:rPr lang="en-US" sz="1200" b="1" dirty="0">
                <a:latin typeface="Courier New" pitchFamily="49" charset="0"/>
                <a:cs typeface="Courier New" pitchFamily="49" charset="0"/>
              </a:rPr>
              <a:t> helix.nih.gov</a:t>
            </a:r>
          </a:p>
          <a:p>
            <a:pPr marL="0" indent="0">
              <a:buNone/>
            </a:pPr>
            <a:r>
              <a:rPr lang="en-US" sz="1200" b="1" dirty="0" err="1">
                <a:latin typeface="Courier New" pitchFamily="49" charset="0"/>
                <a:cs typeface="Courier New" pitchFamily="49" charset="0"/>
              </a:rPr>
              <a:t>sftp</a:t>
            </a:r>
            <a:r>
              <a:rPr lang="en-US" sz="1200" b="1" dirty="0">
                <a:latin typeface="Courier New" pitchFamily="49" charset="0"/>
                <a:cs typeface="Courier New" pitchFamily="49" charset="0"/>
              </a:rPr>
              <a:t>&gt; cd /</a:t>
            </a:r>
            <a:r>
              <a:rPr lang="en-US" sz="1200" b="1" dirty="0" err="1">
                <a:latin typeface="Courier New" pitchFamily="49" charset="0"/>
                <a:cs typeface="Courier New" pitchFamily="49" charset="0"/>
              </a:rPr>
              <a:t>tmp</a:t>
            </a:r>
            <a:endParaRPr lang="en-US" sz="1200" b="1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1200" b="1" dirty="0" err="1">
                <a:latin typeface="Courier New" pitchFamily="49" charset="0"/>
                <a:cs typeface="Courier New" pitchFamily="49" charset="0"/>
              </a:rPr>
              <a:t>sftp</a:t>
            </a:r>
            <a:r>
              <a:rPr lang="en-US" sz="1200" b="1" dirty="0">
                <a:latin typeface="Courier New" pitchFamily="49" charset="0"/>
                <a:cs typeface="Courier New" pitchFamily="49" charset="0"/>
              </a:rPr>
              <a:t>&gt; get file</a:t>
            </a:r>
          </a:p>
          <a:p>
            <a:pPr marL="0" indent="0">
              <a:buNone/>
            </a:pPr>
            <a:r>
              <a:rPr lang="en-US" sz="1200" b="1" dirty="0">
                <a:latin typeface="Courier New" pitchFamily="49" charset="0"/>
                <a:cs typeface="Courier New" pitchFamily="49" charset="0"/>
              </a:rPr>
              <a:t>Fetching /</a:t>
            </a:r>
            <a:r>
              <a:rPr lang="en-US" sz="1200" b="1" dirty="0" err="1">
                <a:latin typeface="Courier New" pitchFamily="49" charset="0"/>
                <a:cs typeface="Courier New" pitchFamily="49" charset="0"/>
              </a:rPr>
              <a:t>tmp</a:t>
            </a:r>
            <a:r>
              <a:rPr lang="en-US" sz="1200" b="1" dirty="0">
                <a:latin typeface="Courier New" pitchFamily="49" charset="0"/>
                <a:cs typeface="Courier New" pitchFamily="49" charset="0"/>
              </a:rPr>
              <a:t>/file to file</a:t>
            </a:r>
          </a:p>
          <a:p>
            <a:pPr marL="0" indent="0">
              <a:buNone/>
            </a:pPr>
            <a:r>
              <a:rPr lang="en-US" sz="1200" b="1" dirty="0">
                <a:latin typeface="Courier New" pitchFamily="49" charset="0"/>
                <a:cs typeface="Courier New" pitchFamily="49" charset="0"/>
              </a:rPr>
              <a:t>/</a:t>
            </a:r>
            <a:r>
              <a:rPr lang="en-US" sz="1200" b="1" dirty="0" err="1">
                <a:latin typeface="Courier New" pitchFamily="49" charset="0"/>
                <a:cs typeface="Courier New" pitchFamily="49" charset="0"/>
              </a:rPr>
              <a:t>tmp</a:t>
            </a:r>
            <a:r>
              <a:rPr lang="en-US" sz="1200" b="1" dirty="0">
                <a:latin typeface="Courier New" pitchFamily="49" charset="0"/>
                <a:cs typeface="Courier New" pitchFamily="49" charset="0"/>
              </a:rPr>
              <a:t>/file  100% 2048KB   2.0MB/s   00:00</a:t>
            </a:r>
          </a:p>
          <a:p>
            <a:pPr marL="0" indent="0">
              <a:buNone/>
            </a:pPr>
            <a:r>
              <a:rPr lang="en-US" sz="1200" b="1" dirty="0" err="1">
                <a:latin typeface="Courier New" pitchFamily="49" charset="0"/>
                <a:cs typeface="Courier New" pitchFamily="49" charset="0"/>
              </a:rPr>
              <a:t>sftp</a:t>
            </a:r>
            <a:r>
              <a:rPr lang="en-US" sz="1200" b="1" dirty="0">
                <a:latin typeface="Courier New" pitchFamily="49" charset="0"/>
                <a:cs typeface="Courier New" pitchFamily="49" charset="0"/>
              </a:rPr>
              <a:t>&gt; put file </a:t>
            </a:r>
            <a:r>
              <a:rPr lang="en-US" sz="1200" b="1" dirty="0" err="1">
                <a:latin typeface="Courier New" pitchFamily="49" charset="0"/>
                <a:cs typeface="Courier New" pitchFamily="49" charset="0"/>
              </a:rPr>
              <a:t>newfile</a:t>
            </a:r>
            <a:endParaRPr lang="en-US" sz="1200" b="1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1200" b="1" dirty="0">
                <a:latin typeface="Courier New" pitchFamily="49" charset="0"/>
                <a:cs typeface="Courier New" pitchFamily="49" charset="0"/>
              </a:rPr>
              <a:t>Uploading file to /</a:t>
            </a:r>
            <a:r>
              <a:rPr lang="en-US" sz="1200" b="1" dirty="0" err="1">
                <a:latin typeface="Courier New" pitchFamily="49" charset="0"/>
                <a:cs typeface="Courier New" pitchFamily="49" charset="0"/>
              </a:rPr>
              <a:t>tmp</a:t>
            </a:r>
            <a:r>
              <a:rPr lang="en-US" sz="1200" b="1" dirty="0">
                <a:latin typeface="Courier New" pitchFamily="49" charset="0"/>
                <a:cs typeface="Courier New" pitchFamily="49" charset="0"/>
              </a:rPr>
              <a:t>/file</a:t>
            </a:r>
          </a:p>
          <a:p>
            <a:pPr marL="0" indent="0">
              <a:buNone/>
            </a:pPr>
            <a:r>
              <a:rPr lang="en-US" sz="1200" b="1" dirty="0">
                <a:latin typeface="Courier New" pitchFamily="49" charset="0"/>
                <a:cs typeface="Courier New" pitchFamily="49" charset="0"/>
              </a:rPr>
              <a:t>file  100% 2048KB   2.0MB/s   00:00</a:t>
            </a:r>
          </a:p>
          <a:p>
            <a:pPr marL="0" indent="0">
              <a:buNone/>
            </a:pPr>
            <a:r>
              <a:rPr lang="en-US" sz="1200" b="1" dirty="0" err="1">
                <a:latin typeface="Courier New" pitchFamily="49" charset="0"/>
                <a:cs typeface="Courier New" pitchFamily="49" charset="0"/>
              </a:rPr>
              <a:t>sftp</a:t>
            </a:r>
            <a:r>
              <a:rPr lang="en-US" sz="1200" b="1" dirty="0">
                <a:latin typeface="Courier New" pitchFamily="49" charset="0"/>
                <a:cs typeface="Courier New" pitchFamily="49" charset="0"/>
              </a:rPr>
              <a:t>&gt; exit</a:t>
            </a:r>
          </a:p>
          <a:p>
            <a:pPr marL="0" indent="0">
              <a:buNone/>
            </a:pPr>
            <a:endParaRPr lang="en-US" sz="1200" b="1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1200" b="1" dirty="0">
                <a:latin typeface="Courier New" pitchFamily="49" charset="0"/>
                <a:cs typeface="Courier New" pitchFamily="49" charset="0"/>
              </a:rPr>
              <a:t>$ man </a:t>
            </a:r>
            <a:r>
              <a:rPr lang="en-US" sz="1200" b="1" dirty="0" err="1">
                <a:latin typeface="Courier New" pitchFamily="49" charset="0"/>
                <a:cs typeface="Courier New" pitchFamily="49" charset="0"/>
              </a:rPr>
              <a:t>sftp</a:t>
            </a:r>
            <a:endParaRPr lang="en-US" sz="1200" b="1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endParaRPr lang="en-US" sz="1200" b="1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endParaRPr lang="en-US" sz="12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7293B-0664-4CF9-9C0C-6E77B8F30B81}" type="datetime1">
              <a:rPr lang="en-US" smtClean="0"/>
              <a:t>10/17/2018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D8EF4-15F2-45E7-AF88-A4EBC972BCF0}" type="slidenum">
              <a:rPr lang="en-US" smtClean="0"/>
              <a:pPr/>
              <a:t>89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1946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Linux in Science (why?)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371600"/>
            <a:ext cx="8382000" cy="4876800"/>
          </a:xfrm>
        </p:spPr>
        <p:txBody>
          <a:bodyPr>
            <a:noAutofit/>
          </a:bodyPr>
          <a:lstStyle/>
          <a:p>
            <a:r>
              <a:rPr lang="en-US" sz="2400" dirty="0"/>
              <a:t>Popular due to shared functional legacy with Unix systems associated with research (</a:t>
            </a:r>
            <a:r>
              <a:rPr lang="en-US" sz="2400" dirty="0" err="1"/>
              <a:t>Irix</a:t>
            </a:r>
            <a:r>
              <a:rPr lang="en-US" sz="2400" dirty="0"/>
              <a:t>, SunOS/Solaris, etc.)</a:t>
            </a:r>
          </a:p>
          <a:p>
            <a:r>
              <a:rPr lang="en-US" sz="2400" dirty="0"/>
              <a:t>Source code availability and semi-liberal licensing made it easy for researchers to adjust the kernel as needed.</a:t>
            </a:r>
          </a:p>
          <a:p>
            <a:r>
              <a:rPr lang="en-US" sz="2400" dirty="0"/>
              <a:t>Community backing and “perfect- storm” of enthusiasm for the project led to critical mass of development (in contract to the BSD family)</a:t>
            </a:r>
          </a:p>
          <a:p>
            <a:r>
              <a:rPr lang="en-US" sz="2400" dirty="0"/>
              <a:t>Licensing and well known Unix-style APIs make it easy for vendors of HPC equipment to write drivers for their hardware.</a:t>
            </a:r>
          </a:p>
          <a:p>
            <a:r>
              <a:rPr lang="en-US" sz="2400" dirty="0"/>
              <a:t>Wide range of tools available for users (compilers, scientific libraries, debuggers, </a:t>
            </a:r>
            <a:r>
              <a:rPr lang="en-US" sz="2400" dirty="0" err="1"/>
              <a:t>etc</a:t>
            </a:r>
            <a:r>
              <a:rPr lang="en-US" sz="2400" dirty="0"/>
              <a:t>).</a:t>
            </a:r>
          </a:p>
          <a:p>
            <a:r>
              <a:rPr lang="en-US" sz="2400" b="1" dirty="0"/>
              <a:t>Performance, functionality and portability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D7480-21C7-4C91-8C70-203737C20CE9}" type="datetime1">
              <a:rPr lang="en-US" smtClean="0"/>
              <a:t>10/17/2018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D8EF4-15F2-45E7-AF88-A4EBC972BCF0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074078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File Transfer via </a:t>
            </a:r>
            <a:r>
              <a:rPr lang="en-US" dirty="0" err="1"/>
              <a:t>Helixdrive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Network drive (Windows)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Network Drive (</a:t>
            </a:r>
            <a:r>
              <a:rPr lang="en-US" dirty="0" err="1">
                <a:solidFill>
                  <a:schemeClr val="accent1"/>
                </a:solidFill>
              </a:rPr>
              <a:t>MacOS</a:t>
            </a:r>
            <a:r>
              <a:rPr lang="en-US" dirty="0">
                <a:solidFill>
                  <a:schemeClr val="accent1"/>
                </a:solidFill>
              </a:rPr>
              <a:t>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 err="1">
                <a:latin typeface="+mj-lt"/>
              </a:rPr>
              <a:t>Helixdrive</a:t>
            </a:r>
            <a:r>
              <a:rPr lang="en-US" sz="1800" dirty="0">
                <a:latin typeface="+mj-lt"/>
              </a:rPr>
              <a:t> is available to users with NIH HPC (Helix/</a:t>
            </a:r>
            <a:r>
              <a:rPr lang="en-US" sz="1800" dirty="0" err="1">
                <a:latin typeface="+mj-lt"/>
              </a:rPr>
              <a:t>Biowulf</a:t>
            </a:r>
            <a:r>
              <a:rPr lang="en-US" sz="1800" dirty="0">
                <a:latin typeface="+mj-lt"/>
              </a:rPr>
              <a:t>) accounts:</a:t>
            </a:r>
          </a:p>
          <a:p>
            <a:r>
              <a:rPr lang="en-US" sz="1800" dirty="0">
                <a:latin typeface="+mj-lt"/>
              </a:rPr>
              <a:t>Open “Computer” from the start menu</a:t>
            </a:r>
          </a:p>
          <a:p>
            <a:r>
              <a:rPr lang="en-US" sz="1800" dirty="0">
                <a:latin typeface="+mj-lt"/>
              </a:rPr>
              <a:t>Click “Map Network Drive”</a:t>
            </a:r>
          </a:p>
          <a:p>
            <a:r>
              <a:rPr lang="en-US" sz="1800" dirty="0">
                <a:latin typeface="+mj-lt"/>
              </a:rPr>
              <a:t>Folder: </a:t>
            </a:r>
            <a:r>
              <a:rPr lang="en-US" sz="1800" dirty="0">
                <a:latin typeface="+mj-lt"/>
                <a:cs typeface="Courier New" pitchFamily="49" charset="0"/>
              </a:rPr>
              <a:t>helixdrive.nih.gov/username</a:t>
            </a:r>
            <a:endParaRPr lang="en-US" sz="1800" dirty="0">
              <a:latin typeface="+mj-lt"/>
            </a:endParaRPr>
          </a:p>
          <a:p>
            <a:r>
              <a:rPr lang="en-US" sz="1800" dirty="0">
                <a:latin typeface="+mj-lt"/>
              </a:rPr>
              <a:t>Click Finish</a:t>
            </a:r>
          </a:p>
          <a:p>
            <a:r>
              <a:rPr lang="en-US" sz="1800" dirty="0">
                <a:latin typeface="+mj-lt"/>
              </a:rPr>
              <a:t>If prompted, enter NIH username and password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sz="1800" dirty="0">
                <a:latin typeface="+mj-lt"/>
              </a:rPr>
              <a:t>Menu Bar -&gt; Go -&gt; Connect to Server</a:t>
            </a:r>
          </a:p>
          <a:p>
            <a:r>
              <a:rPr lang="en-US" sz="1800" dirty="0">
                <a:latin typeface="+mj-lt"/>
              </a:rPr>
              <a:t>Server Address: smb://helixdrive.nih.gov/username</a:t>
            </a:r>
          </a:p>
          <a:p>
            <a:r>
              <a:rPr lang="en-US" sz="1800" dirty="0">
                <a:latin typeface="+mj-lt"/>
              </a:rPr>
              <a:t>Click “Connect”</a:t>
            </a:r>
          </a:p>
          <a:p>
            <a:r>
              <a:rPr lang="en-US" sz="1800" dirty="0">
                <a:latin typeface="+mj-lt"/>
              </a:rPr>
              <a:t>Check “Registered User”</a:t>
            </a:r>
          </a:p>
          <a:p>
            <a:r>
              <a:rPr lang="en-US" sz="1800" dirty="0">
                <a:latin typeface="+mj-lt"/>
              </a:rPr>
              <a:t>If prompted, enter NIH  username and password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E5B00-1666-46BC-AAA3-5E35A3E3A707}" type="datetime1">
              <a:rPr lang="en-US" smtClean="0"/>
              <a:t>10/17/2018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D8EF4-15F2-45E7-AF88-A4EBC972BCF0}" type="slidenum">
              <a:rPr lang="en-US" smtClean="0"/>
              <a:pPr/>
              <a:t>90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434776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Globus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F066D-427B-4404-9F5E-37C3744CFB04}" type="datetime1">
              <a:rPr lang="en-US" smtClean="0"/>
              <a:t>10/17/2018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2"/>
          </p:nvPr>
        </p:nvSpPr>
        <p:spPr>
          <a:xfrm>
            <a:off x="457200" y="1371600"/>
            <a:ext cx="8382000" cy="4800600"/>
          </a:xfrm>
        </p:spPr>
        <p:txBody>
          <a:bodyPr>
            <a:normAutofit/>
          </a:bodyPr>
          <a:lstStyle/>
          <a:p>
            <a:r>
              <a:rPr lang="en-US" sz="2200" dirty="0"/>
              <a:t>Globus is a service that allows one to transfer large amounts of data in &amp; out of systems.  It will manage the file transfers, monitor performance, retry failures, recover from faults automatically when possible, and report the status of your data transfer.</a:t>
            </a:r>
          </a:p>
          <a:p>
            <a:pPr marL="0" indent="0">
              <a:buNone/>
            </a:pPr>
            <a:endParaRPr lang="en-US" sz="1800" dirty="0"/>
          </a:p>
          <a:p>
            <a:r>
              <a:rPr lang="en-US" sz="2200" dirty="0"/>
              <a:t>Requires an endpoint at source &amp; destination.  You can install Globus Connect on your local Windows, Mac or Linux system to create personal endpoint.  NIH users can authenticate using their NIH username &amp; password.</a:t>
            </a:r>
          </a:p>
          <a:p>
            <a:pPr marL="0" indent="0">
              <a:buNone/>
            </a:pPr>
            <a:endParaRPr lang="en-US" sz="1800" dirty="0"/>
          </a:p>
          <a:p>
            <a:r>
              <a:rPr lang="en-US" sz="2200" dirty="0"/>
              <a:t>The HPC (</a:t>
            </a:r>
            <a:r>
              <a:rPr lang="en-US" sz="2200" dirty="0" err="1"/>
              <a:t>Biowulf</a:t>
            </a:r>
            <a:r>
              <a:rPr lang="en-US" sz="2200" dirty="0"/>
              <a:t>/Helix) endpoint is </a:t>
            </a:r>
            <a:r>
              <a:rPr lang="en-US" sz="2200" dirty="0" err="1"/>
              <a:t>nihhpc#globus</a:t>
            </a:r>
            <a:r>
              <a:rPr lang="en-US" sz="2200" dirty="0"/>
              <a:t>. More information regarding Globus can be found at:</a:t>
            </a:r>
          </a:p>
          <a:p>
            <a:pPr marL="0" indent="0">
              <a:buNone/>
            </a:pPr>
            <a:r>
              <a:rPr lang="en-US" sz="2200" dirty="0"/>
              <a:t>    https://hpc.nih.gov/storage/globus.html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D8EF4-15F2-45E7-AF88-A4EBC972BCF0}" type="slidenum">
              <a:rPr lang="en-US" smtClean="0"/>
              <a:pPr/>
              <a:t>91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458364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1168"/>
            <a:ext cx="8229600" cy="914400"/>
          </a:xfrm>
        </p:spPr>
        <p:txBody>
          <a:bodyPr/>
          <a:lstStyle/>
          <a:p>
            <a:r>
              <a:rPr lang="en-US" dirty="0"/>
              <a:t>Exercise #11: Using </a:t>
            </a:r>
            <a:r>
              <a:rPr lang="en-US" dirty="0" err="1"/>
              <a:t>scp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F066D-427B-4404-9F5E-37C3744CFB04}" type="datetime1">
              <a:rPr lang="en-US" smtClean="0"/>
              <a:t>10/17/2018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2"/>
          </p:nvPr>
        </p:nvSpPr>
        <p:spPr>
          <a:xfrm>
            <a:off x="457200" y="1371600"/>
            <a:ext cx="8458200" cy="48006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Type ‘exit’ to log off from Helix and get back to your local system:</a:t>
            </a:r>
          </a:p>
          <a:p>
            <a:pPr marL="0" indent="0">
              <a:buNone/>
            </a:pPr>
            <a:r>
              <a:rPr lang="en-US" dirty="0"/>
              <a:t>$ exit</a:t>
            </a:r>
          </a:p>
          <a:p>
            <a:pPr marL="0" indent="0">
              <a:buNone/>
            </a:pPr>
            <a:endParaRPr lang="en-US" sz="1300" dirty="0"/>
          </a:p>
          <a:p>
            <a:r>
              <a:rPr lang="en-US" dirty="0"/>
              <a:t>Use </a:t>
            </a:r>
            <a:r>
              <a:rPr lang="en-US" dirty="0" err="1"/>
              <a:t>scp</a:t>
            </a:r>
            <a:r>
              <a:rPr lang="en-US" dirty="0"/>
              <a:t> to copy the file read-write.txt from Helix to your local system – </a:t>
            </a:r>
            <a:r>
              <a:rPr lang="en-US" b="1" dirty="0"/>
              <a:t>NOTE the trailing space &amp; period in each command!</a:t>
            </a:r>
          </a:p>
          <a:p>
            <a:pPr marL="0" indent="0">
              <a:buNone/>
            </a:pPr>
            <a:r>
              <a:rPr lang="en-US" sz="2400" dirty="0"/>
              <a:t>$ </a:t>
            </a:r>
            <a:r>
              <a:rPr lang="en-US" sz="2400" dirty="0" err="1"/>
              <a:t>scp</a:t>
            </a:r>
            <a:r>
              <a:rPr lang="en-US" sz="2400" dirty="0"/>
              <a:t> username@helix.nih.gov:/data/classes/</a:t>
            </a:r>
            <a:r>
              <a:rPr lang="en-US" sz="2400" dirty="0" err="1"/>
              <a:t>linux</a:t>
            </a:r>
            <a:r>
              <a:rPr lang="en-US" sz="2400" dirty="0"/>
              <a:t>/read-write.txt   </a:t>
            </a:r>
            <a:r>
              <a:rPr lang="en-US" sz="2400" b="1" dirty="0"/>
              <a:t>.</a:t>
            </a:r>
            <a:endParaRPr lang="en-US" sz="1800" b="1" dirty="0"/>
          </a:p>
          <a:p>
            <a:pPr marL="0" indent="0">
              <a:buNone/>
            </a:pPr>
            <a:endParaRPr lang="en-US" sz="1800" dirty="0"/>
          </a:p>
          <a:p>
            <a:r>
              <a:rPr lang="en-US" dirty="0"/>
              <a:t>Now copy a whole directory:</a:t>
            </a:r>
          </a:p>
          <a:p>
            <a:pPr marL="0" indent="0">
              <a:buNone/>
            </a:pPr>
            <a:r>
              <a:rPr lang="en-US" sz="2200" dirty="0"/>
              <a:t>$ </a:t>
            </a:r>
            <a:r>
              <a:rPr lang="en-US" sz="2400" dirty="0" err="1"/>
              <a:t>scp</a:t>
            </a:r>
            <a:r>
              <a:rPr lang="en-US" sz="2400" dirty="0"/>
              <a:t> -</a:t>
            </a:r>
            <a:r>
              <a:rPr lang="en-US" sz="2400" dirty="0" err="1"/>
              <a:t>pr</a:t>
            </a:r>
            <a:r>
              <a:rPr lang="en-US" sz="2400" dirty="0"/>
              <a:t> username@helix.nih.gov:/data/classes/</a:t>
            </a:r>
            <a:r>
              <a:rPr lang="en-US" sz="2400" dirty="0" err="1"/>
              <a:t>linux</a:t>
            </a:r>
            <a:r>
              <a:rPr lang="en-US" sz="2400" dirty="0"/>
              <a:t>/examples   </a:t>
            </a:r>
            <a:r>
              <a:rPr lang="en-US" sz="2400" b="1" dirty="0"/>
              <a:t>.</a:t>
            </a:r>
          </a:p>
          <a:p>
            <a:pPr marL="0" indent="0">
              <a:buNone/>
            </a:pPr>
            <a:endParaRPr lang="en-US" sz="1800" dirty="0"/>
          </a:p>
          <a:p>
            <a:r>
              <a:rPr lang="en-US" sz="2400" dirty="0"/>
              <a:t>Reconnect to helix via </a:t>
            </a:r>
            <a:r>
              <a:rPr lang="en-US" sz="2400" dirty="0" err="1"/>
              <a:t>ssh</a:t>
            </a:r>
            <a:r>
              <a:rPr lang="en-US" sz="2400" dirty="0"/>
              <a:t> once the file transfer has been completed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D8EF4-15F2-45E7-AF88-A4EBC972BCF0}" type="slidenum">
              <a:rPr lang="en-US" smtClean="0"/>
              <a:pPr/>
              <a:t>92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283696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762000" y="1219200"/>
            <a:ext cx="4038600" cy="381000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Show processes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38200" y="1905000"/>
            <a:ext cx="7620000" cy="441960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2400" dirty="0">
                <a:latin typeface="+mj-lt"/>
                <a:cs typeface="Courier New" pitchFamily="49" charset="0"/>
              </a:rPr>
              <a:t>Show your processes:</a:t>
            </a:r>
          </a:p>
          <a:p>
            <a:pPr marL="0" indent="0">
              <a:buNone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$ 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ps</a:t>
            </a:r>
            <a:endParaRPr lang="en-US" sz="20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$ 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ps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 –f</a:t>
            </a:r>
          </a:p>
          <a:p>
            <a:pPr marL="0" indent="0">
              <a:buNone/>
            </a:pPr>
            <a:endParaRPr lang="en-US" sz="20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2400" dirty="0">
                <a:latin typeface="Bookman Old Style" pitchFamily="18" charset="0"/>
                <a:cs typeface="Courier New" pitchFamily="49" charset="0"/>
              </a:rPr>
              <a:t>sleep is a delay or pause for specified number of seconds </a:t>
            </a:r>
            <a:endParaRPr lang="en-US" sz="2000" dirty="0"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1800" dirty="0">
                <a:latin typeface="Courier New" pitchFamily="49" charset="0"/>
                <a:cs typeface="Courier New" pitchFamily="49" charset="0"/>
              </a:rPr>
              <a:t>$ sleep 5</a:t>
            </a:r>
            <a:endParaRPr lang="en-US" sz="20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endParaRPr lang="en-US" sz="20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$ sleep 25 &amp;</a:t>
            </a:r>
          </a:p>
          <a:p>
            <a:pPr marL="0" indent="0">
              <a:buNone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$ 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ps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 -f</a:t>
            </a:r>
          </a:p>
          <a:p>
            <a:pPr marL="0" indent="0">
              <a:buNone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$ 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ps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 –f --forest</a:t>
            </a:r>
          </a:p>
          <a:p>
            <a:pPr marL="0" indent="0">
              <a:buNone/>
            </a:pPr>
            <a:endParaRPr lang="en-US" sz="18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2400" dirty="0">
                <a:latin typeface="+mj-lt"/>
                <a:cs typeface="Courier New" pitchFamily="49" charset="0"/>
              </a:rPr>
              <a:t>Show all processes:</a:t>
            </a:r>
          </a:p>
          <a:p>
            <a:pPr marL="0" indent="0">
              <a:buNone/>
            </a:pPr>
            <a:r>
              <a:rPr lang="en-US" sz="2100" dirty="0">
                <a:latin typeface="Courier New" pitchFamily="49" charset="0"/>
                <a:cs typeface="Courier New" pitchFamily="49" charset="0"/>
              </a:rPr>
              <a:t>$ </a:t>
            </a:r>
            <a:r>
              <a:rPr lang="en-US" sz="2100" dirty="0" err="1">
                <a:latin typeface="Courier New" pitchFamily="49" charset="0"/>
                <a:cs typeface="Courier New" pitchFamily="49" charset="0"/>
              </a:rPr>
              <a:t>ps</a:t>
            </a:r>
            <a:r>
              <a:rPr lang="en-US" sz="2100" dirty="0">
                <a:latin typeface="Courier New" pitchFamily="49" charset="0"/>
                <a:cs typeface="Courier New" pitchFamily="49" charset="0"/>
              </a:rPr>
              <a:t> –e</a:t>
            </a:r>
          </a:p>
          <a:p>
            <a:pPr marL="0" indent="0">
              <a:buNone/>
            </a:pPr>
            <a:r>
              <a:rPr lang="en-US" sz="2100" dirty="0">
                <a:latin typeface="Courier New" pitchFamily="49" charset="0"/>
                <a:cs typeface="Courier New" pitchFamily="49" charset="0"/>
              </a:rPr>
              <a:t>$ </a:t>
            </a:r>
            <a:r>
              <a:rPr lang="en-US" sz="2100" dirty="0" err="1">
                <a:latin typeface="Courier New" pitchFamily="49" charset="0"/>
                <a:cs typeface="Courier New" pitchFamily="49" charset="0"/>
              </a:rPr>
              <a:t>ps</a:t>
            </a:r>
            <a:r>
              <a:rPr lang="en-US" sz="2100" dirty="0">
                <a:latin typeface="Courier New" pitchFamily="49" charset="0"/>
                <a:cs typeface="Courier New" pitchFamily="49" charset="0"/>
              </a:rPr>
              <a:t> –</a:t>
            </a:r>
            <a:r>
              <a:rPr lang="en-US" sz="2100" dirty="0" err="1">
                <a:latin typeface="Courier New" pitchFamily="49" charset="0"/>
                <a:cs typeface="Courier New" pitchFamily="49" charset="0"/>
              </a:rPr>
              <a:t>ef</a:t>
            </a:r>
            <a:r>
              <a:rPr lang="en-US" sz="2100" dirty="0">
                <a:latin typeface="Courier New" pitchFamily="49" charset="0"/>
                <a:cs typeface="Courier New" pitchFamily="49" charset="0"/>
              </a:rPr>
              <a:t> --forest</a:t>
            </a:r>
          </a:p>
          <a:p>
            <a:pPr marL="0" indent="0">
              <a:buNone/>
            </a:pPr>
            <a:r>
              <a:rPr lang="en-US" sz="2100" dirty="0">
                <a:latin typeface="Courier New" pitchFamily="49" charset="0"/>
                <a:cs typeface="Courier New" pitchFamily="49" charset="0"/>
              </a:rPr>
              <a:t>$ man </a:t>
            </a:r>
            <a:r>
              <a:rPr lang="en-US" sz="2100" dirty="0" err="1">
                <a:latin typeface="Courier New" pitchFamily="49" charset="0"/>
                <a:cs typeface="Courier New" pitchFamily="49" charset="0"/>
              </a:rPr>
              <a:t>ps</a:t>
            </a:r>
            <a:endParaRPr lang="en-US" sz="21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268DC-BB89-4229-8556-AD1C78BD4560}" type="datetime1">
              <a:rPr lang="en-US" smtClean="0"/>
              <a:t>10/17/2018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D8EF4-15F2-45E7-AF88-A4EBC972BCF0}" type="slidenum">
              <a:rPr lang="en-US" smtClean="0"/>
              <a:pPr/>
              <a:t>93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304252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on Processes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B3BFD-2B96-4880-AA0E-438CE7A61C41}" type="datetime1">
              <a:rPr lang="en-US" smtClean="0"/>
              <a:t>10/17/2018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2"/>
          </p:nvPr>
        </p:nvSpPr>
        <p:spPr>
          <a:xfrm>
            <a:off x="533400" y="3505200"/>
            <a:ext cx="8077200" cy="2819400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/>
              <a:t>ctrl-z</a:t>
            </a:r>
            <a:r>
              <a:rPr lang="en-US" dirty="0"/>
              <a:t>  suspends a running job/process</a:t>
            </a:r>
            <a:endParaRPr lang="en-US" b="1" dirty="0"/>
          </a:p>
          <a:p>
            <a:r>
              <a:rPr lang="en-US" b="1" dirty="0" err="1"/>
              <a:t>bg</a:t>
            </a:r>
            <a:r>
              <a:rPr lang="en-US" dirty="0"/>
              <a:t> allows you to resume a suspended job in the background and returns you to the command prompt</a:t>
            </a:r>
          </a:p>
          <a:p>
            <a:r>
              <a:rPr lang="en-US" b="1" dirty="0" err="1"/>
              <a:t>fg</a:t>
            </a:r>
            <a:r>
              <a:rPr lang="en-US" dirty="0"/>
              <a:t> allows you to resume a suspended job in the foreground until it completes</a:t>
            </a:r>
          </a:p>
          <a:p>
            <a:r>
              <a:rPr lang="en-US" b="1" dirty="0"/>
              <a:t>ctrl-c</a:t>
            </a:r>
            <a:r>
              <a:rPr lang="en-US" dirty="0"/>
              <a:t> interrupts or kills the currently running process</a:t>
            </a:r>
          </a:p>
          <a:p>
            <a:endParaRPr lang="en-US" dirty="0"/>
          </a:p>
          <a:p>
            <a:r>
              <a:rPr lang="en-US" sz="2800" b="1" dirty="0">
                <a:cs typeface="Courier New" pitchFamily="49" charset="0"/>
              </a:rPr>
              <a:t>Warning:</a:t>
            </a:r>
            <a:r>
              <a:rPr lang="en-US" sz="2800" dirty="0">
                <a:cs typeface="Courier New" pitchFamily="49" charset="0"/>
              </a:rPr>
              <a:t> </a:t>
            </a:r>
            <a:r>
              <a:rPr lang="en-US" sz="2800" dirty="0" err="1">
                <a:cs typeface="Courier New" pitchFamily="49" charset="0"/>
              </a:rPr>
              <a:t>Backgrounded</a:t>
            </a:r>
            <a:r>
              <a:rPr lang="en-US" sz="2800" dirty="0">
                <a:cs typeface="Courier New" pitchFamily="49" charset="0"/>
              </a:rPr>
              <a:t> processes will die when you log out of your session unless you use something like </a:t>
            </a:r>
            <a:r>
              <a:rPr lang="en-US" sz="2800" dirty="0" err="1">
                <a:cs typeface="Courier New" pitchFamily="49" charset="0"/>
              </a:rPr>
              <a:t>nohup</a:t>
            </a:r>
            <a:r>
              <a:rPr lang="en-US" sz="2800" dirty="0">
                <a:cs typeface="Courier New" pitchFamily="49" charset="0"/>
              </a:rPr>
              <a:t> or screen.</a:t>
            </a:r>
          </a:p>
          <a:p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idx="1"/>
          </p:nvPr>
        </p:nvSpPr>
        <p:spPr>
          <a:xfrm>
            <a:off x="533400" y="1143000"/>
            <a:ext cx="6096000" cy="533400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Background and Foreground processes</a:t>
            </a:r>
          </a:p>
        </p:txBody>
      </p:sp>
      <p:sp>
        <p:nvSpPr>
          <p:cNvPr id="13" name="Content Placeholder 6"/>
          <p:cNvSpPr>
            <a:spLocks noGrp="1"/>
          </p:cNvSpPr>
          <p:nvPr>
            <p:ph sz="quarter" idx="2"/>
          </p:nvPr>
        </p:nvSpPr>
        <p:spPr>
          <a:xfrm>
            <a:off x="533400" y="1752600"/>
            <a:ext cx="8077200" cy="7620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A command/job can be run in the background by adding ‘&amp;’ to end of the command: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4" name="Content Placeholder 6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8077200" cy="99060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$ sleep 50 &amp;</a:t>
            </a:r>
          </a:p>
          <a:p>
            <a:pPr marL="0" indent="0">
              <a:buNone/>
            </a:pPr>
            <a:r>
              <a:rPr lang="en-US" dirty="0"/>
              <a:t>[</a:t>
            </a:r>
            <a:r>
              <a:rPr lang="en-US" b="1" dirty="0">
                <a:latin typeface="Courier New" pitchFamily="49" charset="0"/>
              </a:rPr>
              <a:t>1</a:t>
            </a:r>
            <a:r>
              <a:rPr lang="en-US" dirty="0"/>
              <a:t>]+ Done       sleep 50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D8EF4-15F2-45E7-AF88-A4EBC972BCF0}" type="slidenum">
              <a:rPr lang="en-US" smtClean="0"/>
              <a:pPr/>
              <a:t>94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147083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on Processes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4"/>
            <a:ext cx="4038600" cy="771525"/>
          </a:xfrm>
        </p:spPr>
        <p:txBody>
          <a:bodyPr anchor="t"/>
          <a:lstStyle/>
          <a:p>
            <a:r>
              <a:rPr lang="en-US" dirty="0">
                <a:solidFill>
                  <a:schemeClr val="accent1"/>
                </a:solidFill>
              </a:rPr>
              <a:t>Detach and Reattach processes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 anchor="t"/>
          <a:lstStyle/>
          <a:p>
            <a:r>
              <a:rPr lang="en-US" dirty="0">
                <a:solidFill>
                  <a:schemeClr val="accent1"/>
                </a:solidFill>
              </a:rPr>
              <a:t>Killing a process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286000"/>
            <a:ext cx="4038600" cy="388620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>
                <a:latin typeface="Courier New" pitchFamily="49" charset="0"/>
                <a:cs typeface="Courier New" pitchFamily="49" charset="0"/>
              </a:rPr>
              <a:t>Ctrl-z suspends an active job </a:t>
            </a:r>
          </a:p>
          <a:p>
            <a:pPr marL="0" indent="0">
              <a:buNone/>
            </a:pPr>
            <a:endParaRPr lang="en-US" sz="18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1800" dirty="0">
                <a:latin typeface="Courier New" pitchFamily="49" charset="0"/>
                <a:cs typeface="Courier New" pitchFamily="49" charset="0"/>
              </a:rPr>
              <a:t>$ sleep 300</a:t>
            </a:r>
          </a:p>
          <a:p>
            <a:pPr marL="0" indent="0">
              <a:buNone/>
            </a:pPr>
            <a:r>
              <a:rPr lang="en-US" sz="1800" dirty="0">
                <a:latin typeface="Courier New" pitchFamily="49" charset="0"/>
                <a:cs typeface="Courier New" pitchFamily="49" charset="0"/>
              </a:rPr>
              <a:t>[ctrl–z]</a:t>
            </a:r>
            <a:r>
              <a:rPr lang="en-US" sz="1800" dirty="0">
                <a:latin typeface="+mj-lt"/>
                <a:cs typeface="Courier New" pitchFamily="49" charset="0"/>
              </a:rPr>
              <a:t> (process is suspended)</a:t>
            </a:r>
          </a:p>
          <a:p>
            <a:pPr marL="0" indent="0">
              <a:buNone/>
            </a:pPr>
            <a:endParaRPr lang="en-US" sz="18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1800" dirty="0">
                <a:latin typeface="Courier New" pitchFamily="49" charset="0"/>
                <a:cs typeface="Courier New" pitchFamily="49" charset="0"/>
              </a:rPr>
              <a:t>$ 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bg</a:t>
            </a:r>
            <a:endParaRPr lang="en-US" sz="18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1800" dirty="0">
                <a:latin typeface="Courier New" pitchFamily="49" charset="0"/>
                <a:cs typeface="Courier New" pitchFamily="49" charset="0"/>
              </a:rPr>
              <a:t>$ 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ps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 –f</a:t>
            </a:r>
          </a:p>
          <a:p>
            <a:pPr marL="0" indent="0">
              <a:buNone/>
            </a:pPr>
            <a:r>
              <a:rPr lang="en-US" sz="1800" dirty="0">
                <a:latin typeface="Courier New" pitchFamily="49" charset="0"/>
                <a:cs typeface="Courier New" pitchFamily="49" charset="0"/>
              </a:rPr>
              <a:t>$ 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fg</a:t>
            </a:r>
            <a:endParaRPr lang="en-US" sz="1800" dirty="0">
              <a:latin typeface="Courier New" pitchFamily="49" charset="0"/>
              <a:cs typeface="Courier New" pitchFamily="49" charset="0"/>
            </a:endParaRPr>
          </a:p>
          <a:p>
            <a:endParaRPr lang="en-US" sz="18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2286000"/>
            <a:ext cx="4038600" cy="388620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$ sleep 300</a:t>
            </a:r>
          </a:p>
          <a:p>
            <a:pPr marL="0" indent="0"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[ctrl-Z]</a:t>
            </a:r>
          </a:p>
          <a:p>
            <a:pPr marL="0" indent="0"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$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bg</a:t>
            </a:r>
            <a:endParaRPr lang="en-US" sz="16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$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ps</a:t>
            </a:r>
            <a:endParaRPr lang="en-US" sz="16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  PID TTY          TIME CMD</a:t>
            </a:r>
          </a:p>
          <a:p>
            <a:pPr marL="0" indent="0"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 6686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pts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/0    00:00:03 bash</a:t>
            </a:r>
          </a:p>
          <a:p>
            <a:pPr marL="0" indent="0"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 8298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pts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/0    00:00:00 sleep</a:t>
            </a:r>
          </a:p>
          <a:p>
            <a:pPr marL="0" indent="0"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 8299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pts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/0    00:00:00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ps</a:t>
            </a:r>
            <a:endParaRPr lang="en-US" sz="16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+mj-lt"/>
                <a:cs typeface="Courier New" pitchFamily="49" charset="0"/>
              </a:rPr>
              <a:t>(find the PID of the process you want to kill)</a:t>
            </a:r>
          </a:p>
          <a:p>
            <a:pPr marL="0" indent="0"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$ kill 8298 </a:t>
            </a:r>
          </a:p>
          <a:p>
            <a:pPr marL="0" indent="0">
              <a:buNone/>
            </a:pPr>
            <a:endParaRPr lang="en-US" sz="16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0A41B-72BF-4ABF-A400-9023441F4C21}" type="datetime1">
              <a:rPr lang="en-US" smtClean="0"/>
              <a:t>10/17/2018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D8EF4-15F2-45E7-AF88-A4EBC972BCF0}" type="slidenum">
              <a:rPr lang="en-US" smtClean="0"/>
              <a:pPr/>
              <a:t>95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663579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Processes: kill them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4"/>
            <a:ext cx="4040188" cy="1304925"/>
          </a:xfrm>
        </p:spPr>
        <p:txBody>
          <a:bodyPr/>
          <a:lstStyle/>
          <a:p>
            <a:r>
              <a:rPr lang="en-US" b="0" dirty="0">
                <a:solidFill>
                  <a:schemeClr val="tx1"/>
                </a:solidFill>
                <a:latin typeface="+mj-lt"/>
              </a:rPr>
              <a:t>“kill” only requests that the program exit.  Use a signal 9 to force it to exit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667000"/>
            <a:ext cx="4038600" cy="350520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$ sleep 300</a:t>
            </a:r>
          </a:p>
          <a:p>
            <a:pPr marL="0" indent="0"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[ctrl-Z]</a:t>
            </a:r>
          </a:p>
          <a:p>
            <a:pPr marL="0" indent="0"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$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ps</a:t>
            </a:r>
            <a:endParaRPr lang="en-US" sz="1600" b="1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PID TTY          TIME CMD</a:t>
            </a:r>
          </a:p>
          <a:p>
            <a:pPr marL="0" indent="0"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6686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pts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/0    00:00:03 bash</a:t>
            </a:r>
          </a:p>
          <a:p>
            <a:pPr marL="0" indent="0"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8298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pts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/0    00:00:00 sleep</a:t>
            </a:r>
          </a:p>
          <a:p>
            <a:pPr marL="0" indent="0"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8299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pts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/0    00:00:00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ps</a:t>
            </a:r>
            <a:endParaRPr lang="en-US" sz="1600" b="1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1600" dirty="0">
                <a:cs typeface="Courier New" pitchFamily="49" charset="0"/>
              </a:rPr>
              <a:t>(find the PID of the process you want to kill)</a:t>
            </a:r>
          </a:p>
          <a:p>
            <a:pPr marL="0" indent="0"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$ kill -9 8298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1447800"/>
            <a:ext cx="4038600" cy="4724400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latin typeface="+mj-lt"/>
              </a:rPr>
              <a:t>The kill command is slightly misnamed, what it actually does is send a </a:t>
            </a:r>
            <a:r>
              <a:rPr lang="en-US" i="1" dirty="0">
                <a:latin typeface="+mj-lt"/>
              </a:rPr>
              <a:t>signal</a:t>
            </a:r>
            <a:r>
              <a:rPr lang="en-US" dirty="0">
                <a:latin typeface="+mj-lt"/>
              </a:rPr>
              <a:t> to a process</a:t>
            </a:r>
          </a:p>
          <a:p>
            <a:r>
              <a:rPr lang="en-US" dirty="0">
                <a:latin typeface="+mj-lt"/>
              </a:rPr>
              <a:t>Most signals are interpreted by the application being signaled and thus behavior is consistent only by convention</a:t>
            </a:r>
          </a:p>
          <a:p>
            <a:r>
              <a:rPr lang="en-US" dirty="0">
                <a:latin typeface="+mj-lt"/>
              </a:rPr>
              <a:t>Using signal 9 is dangerous if used indiscriminately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857B3-4765-407B-9FCD-0DA7D4F2C46A}" type="datetime1">
              <a:rPr lang="en-US" smtClean="0"/>
              <a:t>10/17/2018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D8EF4-15F2-45E7-AF88-A4EBC972BCF0}" type="slidenum">
              <a:rPr lang="en-US" smtClean="0"/>
              <a:pPr/>
              <a:t>96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480174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 #12: Using ‘kill’ on a process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F066D-427B-4404-9F5E-37C3744CFB04}" type="datetime1">
              <a:rPr lang="en-US" smtClean="0"/>
              <a:t>10/17/2018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2"/>
          </p:nvPr>
        </p:nvSpPr>
        <p:spPr>
          <a:xfrm>
            <a:off x="457200" y="1143000"/>
            <a:ext cx="8382000" cy="521335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First start a ‘sleep’ process that will run in the background for 300 seconds:</a:t>
            </a:r>
          </a:p>
          <a:p>
            <a:pPr marL="0" indent="0">
              <a:buNone/>
            </a:pPr>
            <a:r>
              <a:rPr lang="en-US" b="1" dirty="0"/>
              <a:t>$  sleep 300</a:t>
            </a:r>
          </a:p>
          <a:p>
            <a:pPr marL="0" indent="0">
              <a:buNone/>
            </a:pPr>
            <a:endParaRPr lang="en-US" sz="1000" dirty="0"/>
          </a:p>
          <a:p>
            <a:r>
              <a:rPr lang="en-US" dirty="0"/>
              <a:t>Type ‘</a:t>
            </a:r>
            <a:r>
              <a:rPr lang="en-US" b="1" dirty="0"/>
              <a:t>Ctrl-z</a:t>
            </a:r>
            <a:r>
              <a:rPr lang="en-US" dirty="0"/>
              <a:t>’ (the Ctrl and z keys together) to suspend the ‘sleep’ process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Type ‘</a:t>
            </a:r>
            <a:r>
              <a:rPr lang="en-US" b="1" dirty="0" err="1"/>
              <a:t>bg</a:t>
            </a:r>
            <a:r>
              <a:rPr lang="en-US" dirty="0"/>
              <a:t>’ to </a:t>
            </a:r>
            <a:r>
              <a:rPr lang="en-US" dirty="0" err="1"/>
              <a:t>unsuspend</a:t>
            </a:r>
            <a:r>
              <a:rPr lang="en-US" dirty="0"/>
              <a:t> the ‘sleep’ process and have it run in the background.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Check that the process is running by using the ‘</a:t>
            </a:r>
            <a:r>
              <a:rPr lang="en-US" b="1" dirty="0" err="1"/>
              <a:t>ps</a:t>
            </a:r>
            <a:r>
              <a:rPr lang="en-US" dirty="0"/>
              <a:t>’ command and note the </a:t>
            </a:r>
            <a:r>
              <a:rPr lang="en-US" dirty="0" err="1"/>
              <a:t>pid</a:t>
            </a:r>
            <a:r>
              <a:rPr lang="en-US" dirty="0"/>
              <a:t>, process identification number</a:t>
            </a:r>
          </a:p>
          <a:p>
            <a:endParaRPr lang="en-US" sz="1800" dirty="0"/>
          </a:p>
          <a:p>
            <a:r>
              <a:rPr lang="en-US" dirty="0"/>
              <a:t>Using the ‘</a:t>
            </a:r>
            <a:r>
              <a:rPr lang="en-US" b="1" dirty="0"/>
              <a:t>kill</a:t>
            </a:r>
            <a:r>
              <a:rPr lang="en-US" dirty="0"/>
              <a:t>’ command with the </a:t>
            </a:r>
            <a:r>
              <a:rPr lang="en-US" dirty="0" err="1"/>
              <a:t>pid</a:t>
            </a:r>
            <a:r>
              <a:rPr lang="en-US" dirty="0"/>
              <a:t> of the sleep process from the previous step, terminate the sleep process</a:t>
            </a:r>
          </a:p>
          <a:p>
            <a:pPr marL="0" indent="0">
              <a:buNone/>
            </a:pPr>
            <a:endParaRPr lang="en-US" sz="1000" dirty="0"/>
          </a:p>
          <a:p>
            <a:r>
              <a:rPr lang="en-US" dirty="0"/>
              <a:t>How can you check that the sleep process is gone?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D8EF4-15F2-45E7-AF88-A4EBC972BCF0}" type="slidenum">
              <a:rPr lang="en-US" smtClean="0"/>
              <a:pPr/>
              <a:t>97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855069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uptime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4E1B3-29E9-4BC5-B85A-93FEAA607671}" type="datetime1">
              <a:rPr lang="en-US" smtClean="0"/>
              <a:t>10/17/2018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2"/>
          </p:nvPr>
        </p:nvSpPr>
        <p:spPr>
          <a:xfrm>
            <a:off x="457200" y="2971800"/>
            <a:ext cx="8458200" cy="3200400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latin typeface="Bookman Old Style" pitchFamily="18" charset="0"/>
              </a:rPr>
              <a:t>Numbers shown from left to right:</a:t>
            </a:r>
          </a:p>
          <a:p>
            <a:pPr marL="0" indent="0">
              <a:buNone/>
            </a:pPr>
            <a:r>
              <a:rPr lang="en-US" dirty="0">
                <a:latin typeface="Bookman Old Style" pitchFamily="18" charset="0"/>
              </a:rPr>
              <a:t>- Current time</a:t>
            </a:r>
          </a:p>
          <a:p>
            <a:pPr marL="0" indent="0">
              <a:buNone/>
            </a:pPr>
            <a:r>
              <a:rPr lang="en-US" dirty="0">
                <a:latin typeface="Bookman Old Style" pitchFamily="18" charset="0"/>
              </a:rPr>
              <a:t>- Amount of the time the system has been up</a:t>
            </a:r>
          </a:p>
          <a:p>
            <a:pPr marL="0" indent="0">
              <a:buNone/>
            </a:pPr>
            <a:r>
              <a:rPr lang="en-US" dirty="0">
                <a:latin typeface="Bookman Old Style" pitchFamily="18" charset="0"/>
              </a:rPr>
              <a:t>- Number of users currently logged on</a:t>
            </a:r>
          </a:p>
          <a:p>
            <a:pPr marL="0" indent="0">
              <a:buNone/>
            </a:pPr>
            <a:r>
              <a:rPr lang="en-US" dirty="0">
                <a:latin typeface="Bookman Old Style" pitchFamily="18" charset="0"/>
              </a:rPr>
              <a:t>- The average system load for the past 1, 5 and 15 minutes</a:t>
            </a:r>
          </a:p>
          <a:p>
            <a:pPr marL="0" indent="0">
              <a:buNone/>
            </a:pPr>
            <a:r>
              <a:rPr lang="en-US" dirty="0">
                <a:latin typeface="Bookman Old Style" pitchFamily="18" charset="0"/>
              </a:rPr>
              <a:t>- The load is the usage of the system’s CPUs – a load of 1 corresponds to a full load of 1CPU</a:t>
            </a:r>
          </a:p>
        </p:txBody>
      </p:sp>
      <p:sp>
        <p:nvSpPr>
          <p:cNvPr id="9" name="Content Placeholder 6"/>
          <p:cNvSpPr>
            <a:spLocks noGrp="1"/>
          </p:cNvSpPr>
          <p:nvPr>
            <p:ph sz="quarter" idx="2"/>
          </p:nvPr>
        </p:nvSpPr>
        <p:spPr>
          <a:xfrm>
            <a:off x="457200" y="1295400"/>
            <a:ext cx="8153400" cy="762000"/>
          </a:xfrm>
        </p:spPr>
        <p:txBody>
          <a:bodyPr>
            <a:normAutofit/>
          </a:bodyPr>
          <a:lstStyle/>
          <a:p>
            <a:r>
              <a:rPr lang="en-US" b="1" dirty="0">
                <a:latin typeface="Bookman Old Style" pitchFamily="18" charset="0"/>
              </a:rPr>
              <a:t>uptime</a:t>
            </a:r>
            <a:r>
              <a:rPr lang="en-US" dirty="0">
                <a:latin typeface="Bookman Old Style" pitchFamily="18" charset="0"/>
              </a:rPr>
              <a:t> shows a summary of the system status</a:t>
            </a:r>
            <a:endParaRPr lang="en-US" sz="2000" dirty="0">
              <a:latin typeface="Bookman Old Style" pitchFamily="18" charset="0"/>
            </a:endParaRPr>
          </a:p>
        </p:txBody>
      </p:sp>
      <p:sp>
        <p:nvSpPr>
          <p:cNvPr id="11" name="Content Placeholder 6"/>
          <p:cNvSpPr>
            <a:spLocks noGrp="1"/>
          </p:cNvSpPr>
          <p:nvPr>
            <p:ph sz="quarter" idx="2"/>
          </p:nvPr>
        </p:nvSpPr>
        <p:spPr>
          <a:xfrm>
            <a:off x="609600" y="2057400"/>
            <a:ext cx="8153400" cy="76200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2000" dirty="0">
                <a:latin typeface="Bookman Old Style" pitchFamily="18" charset="0"/>
              </a:rPr>
              <a:t>$ uptime</a:t>
            </a:r>
          </a:p>
          <a:p>
            <a:pPr marL="0" indent="0">
              <a:buNone/>
            </a:pPr>
            <a:r>
              <a:rPr lang="en-US" sz="2000" dirty="0">
                <a:latin typeface="Bookman Old Style" pitchFamily="18" charset="0"/>
              </a:rPr>
              <a:t> 14:39:46 up 14 days,  7:00, 305 users,  load average: 39.18, 40.68, 38.68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D8EF4-15F2-45E7-AF88-A4EBC972BCF0}" type="slidenum">
              <a:rPr lang="en-US" smtClean="0"/>
              <a:pPr/>
              <a:t>98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792996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is doing what…using top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077200" cy="838200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By default, top will produce continuous output about running processes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533400" y="2133600"/>
            <a:ext cx="8077200" cy="365760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200" dirty="0">
                <a:latin typeface="Courier New" pitchFamily="49" charset="0"/>
                <a:cs typeface="Courier New" pitchFamily="49" charset="0"/>
              </a:rPr>
              <a:t>$ top</a:t>
            </a:r>
          </a:p>
          <a:p>
            <a:pPr marL="0" indent="0">
              <a:buNone/>
            </a:pPr>
            <a:r>
              <a:rPr lang="en-US" sz="1200" dirty="0">
                <a:latin typeface="Courier New" pitchFamily="49" charset="0"/>
                <a:cs typeface="Courier New" pitchFamily="49" charset="0"/>
              </a:rPr>
              <a:t>top - 16:19:54 up 28 days,  9:07, 255 users,  load average: 32.18, 32.79, 33.22</a:t>
            </a:r>
          </a:p>
          <a:p>
            <a:pPr marL="0" indent="0">
              <a:buNone/>
            </a:pPr>
            <a:r>
              <a:rPr lang="en-US" sz="1200" dirty="0">
                <a:latin typeface="Courier New" pitchFamily="49" charset="0"/>
                <a:cs typeface="Courier New" pitchFamily="49" charset="0"/>
              </a:rPr>
              <a:t>Tasks: 4749 total,   8 running, 4733 sleeping,   7 stopped,   1 zombie</a:t>
            </a:r>
          </a:p>
          <a:p>
            <a:pPr marL="0" indent="0">
              <a:buNone/>
            </a:pPr>
            <a:r>
              <a:rPr lang="en-US" sz="1200" dirty="0" err="1">
                <a:latin typeface="Courier New" pitchFamily="49" charset="0"/>
                <a:cs typeface="Courier New" pitchFamily="49" charset="0"/>
              </a:rPr>
              <a:t>Cpu</a:t>
            </a:r>
            <a:r>
              <a:rPr lang="en-US" sz="1200" dirty="0">
                <a:latin typeface="Courier New" pitchFamily="49" charset="0"/>
                <a:cs typeface="Courier New" pitchFamily="49" charset="0"/>
              </a:rPr>
              <a:t>(s):  9.6%us,  5.8%sy,  6.0%ni, 78.2%id,  0.2%wa,  0.0%hi,  0.2%si,  0.0%st</a:t>
            </a:r>
          </a:p>
          <a:p>
            <a:pPr marL="0" indent="0">
              <a:buNone/>
            </a:pPr>
            <a:r>
              <a:rPr lang="en-US" sz="1200" dirty="0" err="1">
                <a:latin typeface="Courier New" pitchFamily="49" charset="0"/>
                <a:cs typeface="Courier New" pitchFamily="49" charset="0"/>
              </a:rPr>
              <a:t>Mem</a:t>
            </a:r>
            <a:r>
              <a:rPr lang="en-US" sz="1200" dirty="0">
                <a:latin typeface="Courier New" pitchFamily="49" charset="0"/>
                <a:cs typeface="Courier New" pitchFamily="49" charset="0"/>
              </a:rPr>
              <a:t>:  1058656848k total, 955041356k used, 103615492k free,    79064k buffers</a:t>
            </a:r>
          </a:p>
          <a:p>
            <a:pPr marL="0" indent="0">
              <a:buNone/>
            </a:pPr>
            <a:r>
              <a:rPr lang="en-US" sz="1200" dirty="0">
                <a:latin typeface="Courier New" pitchFamily="49" charset="0"/>
                <a:cs typeface="Courier New" pitchFamily="49" charset="0"/>
              </a:rPr>
              <a:t>Swap: 67108856k total,   547376k used, 66561480k free, 89619996k cached</a:t>
            </a:r>
          </a:p>
          <a:p>
            <a:pPr marL="0" indent="0">
              <a:buNone/>
            </a:pPr>
            <a:endParaRPr lang="en-US" sz="12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1200" dirty="0">
                <a:latin typeface="Courier New" pitchFamily="49" charset="0"/>
                <a:cs typeface="Courier New" pitchFamily="49" charset="0"/>
              </a:rPr>
              <a:t>   PID USER      PR  NI  VIRT  RES  SHR S %CPU %MEM    TIME+  COMMAND</a:t>
            </a:r>
          </a:p>
          <a:p>
            <a:pPr marL="0" indent="0">
              <a:buNone/>
            </a:pPr>
            <a:r>
              <a:rPr lang="en-US" sz="1200" dirty="0">
                <a:latin typeface="Courier New" pitchFamily="49" charset="0"/>
                <a:cs typeface="Courier New" pitchFamily="49" charset="0"/>
              </a:rPr>
              <a:t>120202 </a:t>
            </a:r>
            <a:r>
              <a:rPr lang="en-US" sz="1200" dirty="0" err="1">
                <a:latin typeface="Courier New" pitchFamily="49" charset="0"/>
                <a:cs typeface="Courier New" pitchFamily="49" charset="0"/>
              </a:rPr>
              <a:t>johanesb</a:t>
            </a:r>
            <a:r>
              <a:rPr lang="en-US" sz="1200" dirty="0">
                <a:latin typeface="Courier New" pitchFamily="49" charset="0"/>
                <a:cs typeface="Courier New" pitchFamily="49" charset="0"/>
              </a:rPr>
              <a:t>  39  19  235m 180m 1432 R 96.4  0.0 170:21.86 merlin</a:t>
            </a:r>
          </a:p>
          <a:p>
            <a:pPr marL="0" indent="0">
              <a:buNone/>
            </a:pPr>
            <a:r>
              <a:rPr lang="en-US" sz="1200" dirty="0">
                <a:latin typeface="Courier New" pitchFamily="49" charset="0"/>
                <a:cs typeface="Courier New" pitchFamily="49" charset="0"/>
              </a:rPr>
              <a:t>252158 </a:t>
            </a:r>
            <a:r>
              <a:rPr lang="en-US" sz="1200" dirty="0" err="1">
                <a:latin typeface="Courier New" pitchFamily="49" charset="0"/>
                <a:cs typeface="Courier New" pitchFamily="49" charset="0"/>
              </a:rPr>
              <a:t>liqingli</a:t>
            </a:r>
            <a:r>
              <a:rPr lang="en-US" sz="1200" dirty="0">
                <a:latin typeface="Courier New" pitchFamily="49" charset="0"/>
                <a:cs typeface="Courier New" pitchFamily="49" charset="0"/>
              </a:rPr>
              <a:t>  39  19 58496  26m  756 S 95.0  0.0  17141:15 </a:t>
            </a:r>
            <a:r>
              <a:rPr lang="en-US" sz="1200" dirty="0" err="1">
                <a:latin typeface="Courier New" pitchFamily="49" charset="0"/>
                <a:cs typeface="Courier New" pitchFamily="49" charset="0"/>
              </a:rPr>
              <a:t>moe</a:t>
            </a:r>
            <a:endParaRPr lang="en-US" sz="12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1200" dirty="0">
                <a:latin typeface="Courier New" pitchFamily="49" charset="0"/>
                <a:cs typeface="Courier New" pitchFamily="49" charset="0"/>
              </a:rPr>
              <a:t>170176 </a:t>
            </a:r>
            <a:r>
              <a:rPr lang="en-US" sz="1200" dirty="0" err="1">
                <a:latin typeface="Courier New" pitchFamily="49" charset="0"/>
                <a:cs typeface="Courier New" pitchFamily="49" charset="0"/>
              </a:rPr>
              <a:t>bozser</a:t>
            </a:r>
            <a:r>
              <a:rPr lang="en-US" sz="1200" dirty="0">
                <a:latin typeface="Courier New" pitchFamily="49" charset="0"/>
                <a:cs typeface="Courier New" pitchFamily="49" charset="0"/>
              </a:rPr>
              <a:t>    33  13  407m 117m 2588 S 60.1  0.0  62:30.33 </a:t>
            </a:r>
            <a:r>
              <a:rPr lang="en-US" sz="1200" dirty="0" err="1">
                <a:latin typeface="Courier New" pitchFamily="49" charset="0"/>
                <a:cs typeface="Courier New" pitchFamily="49" charset="0"/>
              </a:rPr>
              <a:t>ascp</a:t>
            </a:r>
            <a:endParaRPr lang="en-US" sz="12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1200" dirty="0">
                <a:latin typeface="Courier New" pitchFamily="49" charset="0"/>
                <a:cs typeface="Courier New" pitchFamily="49" charset="0"/>
              </a:rPr>
              <a:t>218983 </a:t>
            </a:r>
            <a:r>
              <a:rPr lang="en-US" sz="1200" dirty="0" err="1">
                <a:latin typeface="Courier New" pitchFamily="49" charset="0"/>
                <a:cs typeface="Courier New" pitchFamily="49" charset="0"/>
              </a:rPr>
              <a:t>jrussler</a:t>
            </a:r>
            <a:r>
              <a:rPr lang="en-US" sz="1200" dirty="0">
                <a:latin typeface="Courier New" pitchFamily="49" charset="0"/>
                <a:cs typeface="Courier New" pitchFamily="49" charset="0"/>
              </a:rPr>
              <a:t>  20   0 18532 4704  872 R 22.3  0.0   0:00.38 top</a:t>
            </a:r>
          </a:p>
          <a:p>
            <a:pPr marL="0" indent="0">
              <a:buNone/>
            </a:pPr>
            <a:r>
              <a:rPr lang="en-US" sz="1200" dirty="0">
                <a:latin typeface="Courier New" pitchFamily="49" charset="0"/>
                <a:cs typeface="Courier New" pitchFamily="49" charset="0"/>
              </a:rPr>
              <a:t>127988 </a:t>
            </a:r>
            <a:r>
              <a:rPr lang="en-US" sz="1200" dirty="0" err="1">
                <a:latin typeface="Courier New" pitchFamily="49" charset="0"/>
                <a:cs typeface="Courier New" pitchFamily="49" charset="0"/>
              </a:rPr>
              <a:t>elliottm</a:t>
            </a:r>
            <a:r>
              <a:rPr lang="en-US" sz="1200" dirty="0">
                <a:latin typeface="Courier New" pitchFamily="49" charset="0"/>
                <a:cs typeface="Courier New" pitchFamily="49" charset="0"/>
              </a:rPr>
              <a:t>  39  19  223m 3544 1064 S 16.8  0.0 782:02.42 </a:t>
            </a:r>
            <a:r>
              <a:rPr lang="en-US" sz="1200" dirty="0" err="1">
                <a:latin typeface="Courier New" pitchFamily="49" charset="0"/>
                <a:cs typeface="Courier New" pitchFamily="49" charset="0"/>
              </a:rPr>
              <a:t>sshd</a:t>
            </a:r>
            <a:endParaRPr lang="en-US" sz="12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1200" dirty="0">
                <a:latin typeface="Courier New" pitchFamily="49" charset="0"/>
                <a:cs typeface="Courier New" pitchFamily="49" charset="0"/>
              </a:rPr>
              <a:t>198816 </a:t>
            </a:r>
            <a:r>
              <a:rPr lang="en-US" sz="1200" dirty="0" err="1">
                <a:latin typeface="Courier New" pitchFamily="49" charset="0"/>
                <a:cs typeface="Courier New" pitchFamily="49" charset="0"/>
              </a:rPr>
              <a:t>wenxiao</a:t>
            </a:r>
            <a:r>
              <a:rPr lang="en-US" sz="1200" dirty="0">
                <a:latin typeface="Courier New" pitchFamily="49" charset="0"/>
                <a:cs typeface="Courier New" pitchFamily="49" charset="0"/>
              </a:rPr>
              <a:t>   20   0  4280  792  416 D 14.0  0.0  24:50.19 </a:t>
            </a:r>
            <a:r>
              <a:rPr lang="en-US" sz="1200" dirty="0" err="1">
                <a:latin typeface="Courier New" pitchFamily="49" charset="0"/>
                <a:cs typeface="Courier New" pitchFamily="49" charset="0"/>
              </a:rPr>
              <a:t>gzip</a:t>
            </a:r>
            <a:endParaRPr lang="en-US" sz="12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1200" dirty="0">
                <a:latin typeface="Courier New" pitchFamily="49" charset="0"/>
                <a:cs typeface="Courier New" pitchFamily="49" charset="0"/>
              </a:rPr>
              <a:t> </a:t>
            </a:r>
          </a:p>
          <a:p>
            <a:pPr marL="0" indent="0">
              <a:buNone/>
            </a:pPr>
            <a:endParaRPr lang="en-US" sz="12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1E34A-F8EA-438E-8B88-39AD5E934A84}" type="datetime1">
              <a:rPr lang="en-US" smtClean="0"/>
              <a:t>10/17/2018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33400" y="5867400"/>
            <a:ext cx="8077200" cy="381000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  <a:latin typeface="Bookman Old Style" pitchFamily="18" charset="0"/>
              </a:rPr>
              <a:t>Hit ‘q’ to quit out of top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D8EF4-15F2-45E7-AF88-A4EBC972BCF0}" type="slidenum">
              <a:rPr lang="en-US" smtClean="0"/>
              <a:pPr/>
              <a:t>99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6107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Slipstream2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97A5DF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>
    <a:txDef>
      <a:spPr>
        <a:solidFill>
          <a:schemeClr val="tx1"/>
        </a:solidFill>
      </a:spPr>
      <a:bodyPr wrap="none" rtlCol="0">
        <a:spAutoFit/>
      </a:bodyPr>
      <a:lstStyle>
        <a:defPPr>
          <a:defRPr sz="1000" dirty="0">
            <a:solidFill>
              <a:schemeClr val="bg1"/>
            </a:solidFill>
            <a:latin typeface="Courier New" pitchFamily="49" charset="0"/>
            <a:cs typeface="Courier New" pitchFamily="49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18916</TotalTime>
  <Words>10107</Words>
  <Application>Microsoft Office PowerPoint</Application>
  <PresentationFormat>On-screen Show (4:3)</PresentationFormat>
  <Paragraphs>1786</Paragraphs>
  <Slides>106</Slides>
  <Notes>106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106</vt:i4>
      </vt:variant>
    </vt:vector>
  </HeadingPairs>
  <TitlesOfParts>
    <vt:vector size="116" baseType="lpstr">
      <vt:lpstr>Arial</vt:lpstr>
      <vt:lpstr>Arial Black</vt:lpstr>
      <vt:lpstr>Arial Narrow</vt:lpstr>
      <vt:lpstr>Bookman Old Style</vt:lpstr>
      <vt:lpstr>Calibri</vt:lpstr>
      <vt:lpstr>Courier New</vt:lpstr>
      <vt:lpstr>Gill Sans MT</vt:lpstr>
      <vt:lpstr>Wingdings</vt:lpstr>
      <vt:lpstr>Wingdings 3</vt:lpstr>
      <vt:lpstr>Origin</vt:lpstr>
      <vt:lpstr>Introduction to Linux</vt:lpstr>
      <vt:lpstr>This class will….</vt:lpstr>
      <vt:lpstr>Class outline</vt:lpstr>
      <vt:lpstr>History</vt:lpstr>
      <vt:lpstr>History</vt:lpstr>
      <vt:lpstr>History</vt:lpstr>
      <vt:lpstr> History</vt:lpstr>
      <vt:lpstr>Popular Linux Distributions</vt:lpstr>
      <vt:lpstr>Linux in Science (why?)</vt:lpstr>
      <vt:lpstr>Concepts: Kernel</vt:lpstr>
      <vt:lpstr>Your Shell</vt:lpstr>
      <vt:lpstr>Various Shells</vt:lpstr>
      <vt:lpstr>Linux accounts</vt:lpstr>
      <vt:lpstr>Using SSH to log in:</vt:lpstr>
      <vt:lpstr>Logging in</vt:lpstr>
      <vt:lpstr>Logging out</vt:lpstr>
      <vt:lpstr>More on shells</vt:lpstr>
      <vt:lpstr>Shell preferences</vt:lpstr>
      <vt:lpstr>Summary of Linux commands</vt:lpstr>
      <vt:lpstr>Our cast! (of characters)</vt:lpstr>
      <vt:lpstr>Linux Command Basics</vt:lpstr>
      <vt:lpstr>Linux Command Example</vt:lpstr>
      <vt:lpstr>Exercise #1: First commands</vt:lpstr>
      <vt:lpstr>Concepts: Files and Processes</vt:lpstr>
      <vt:lpstr>More on Files</vt:lpstr>
      <vt:lpstr>More on Directories</vt:lpstr>
      <vt:lpstr>Pathname</vt:lpstr>
      <vt:lpstr>Concepts: The File System</vt:lpstr>
      <vt:lpstr>Linux Directory Structure</vt:lpstr>
      <vt:lpstr>cd and ls commands</vt:lpstr>
      <vt:lpstr>Exercise #2: “cd” and “ls” commands</vt:lpstr>
      <vt:lpstr>Finding your way home!</vt:lpstr>
      <vt:lpstr>Absolute and Relative paths</vt:lpstr>
      <vt:lpstr>Help!</vt:lpstr>
      <vt:lpstr>Users and Groups</vt:lpstr>
      <vt:lpstr>Ownership &amp; Permissions</vt:lpstr>
      <vt:lpstr>Permissions triplets</vt:lpstr>
      <vt:lpstr>Long List Output Explained (a little)</vt:lpstr>
      <vt:lpstr>Permissions described:</vt:lpstr>
      <vt:lpstr>Changing Permissions and Ownership</vt:lpstr>
      <vt:lpstr>Exercise #3 pre-exercise</vt:lpstr>
      <vt:lpstr>Exercise #3: File Permissions</vt:lpstr>
      <vt:lpstr>Wildcards</vt:lpstr>
      <vt:lpstr>Special Keys</vt:lpstr>
      <vt:lpstr>Ctrl-c, ESC &amp; command line editing</vt:lpstr>
      <vt:lpstr>What is that file?</vt:lpstr>
      <vt:lpstr>cat and echo</vt:lpstr>
      <vt:lpstr>Output Redirection to Files</vt:lpstr>
      <vt:lpstr>Exercise #4: cat and echo</vt:lpstr>
      <vt:lpstr>Symbolic links</vt:lpstr>
      <vt:lpstr>Creating files/directories</vt:lpstr>
      <vt:lpstr>Deleting files/directories</vt:lpstr>
      <vt:lpstr>Exercise #5: Creating and deleting files</vt:lpstr>
      <vt:lpstr>Displaying Portions of a File</vt:lpstr>
      <vt:lpstr>Text editors</vt:lpstr>
      <vt:lpstr>nano – a simple editor</vt:lpstr>
      <vt:lpstr>Exercise #6: Editing a file using nano</vt:lpstr>
      <vt:lpstr>mv - moving files/directories</vt:lpstr>
      <vt:lpstr>cp - copying files/directories</vt:lpstr>
      <vt:lpstr>Exercise #7: Moving/Copying Files</vt:lpstr>
      <vt:lpstr>wc - what’s in that file?</vt:lpstr>
      <vt:lpstr>grep – pattern matching search of a file</vt:lpstr>
      <vt:lpstr>Exercise #8: Using grep</vt:lpstr>
      <vt:lpstr>find – where are my darn files?</vt:lpstr>
      <vt:lpstr>Exercise #9: Using find</vt:lpstr>
      <vt:lpstr>uniq – show or remove duplicate lines</vt:lpstr>
      <vt:lpstr>Sorting</vt:lpstr>
      <vt:lpstr>Pipes (redirect to other processes)</vt:lpstr>
      <vt:lpstr>Exercise #10: sort, pipes and redirection</vt:lpstr>
      <vt:lpstr>Exercise #10 continued</vt:lpstr>
      <vt:lpstr>Other useful commands</vt:lpstr>
      <vt:lpstr>date &amp; cal</vt:lpstr>
      <vt:lpstr>Input, Output and Error</vt:lpstr>
      <vt:lpstr>Input, Output and Error (cont)</vt:lpstr>
      <vt:lpstr>Putting it all together</vt:lpstr>
      <vt:lpstr>awk – text manipulation</vt:lpstr>
      <vt:lpstr> sed – stream editor for pattern matching and modification </vt:lpstr>
      <vt:lpstr>tr – allows character substitution or translation</vt:lpstr>
      <vt:lpstr>More Linux Command Basics…Quotes</vt:lpstr>
      <vt:lpstr>Your PATH</vt:lpstr>
      <vt:lpstr>Shell Variables</vt:lpstr>
      <vt:lpstr>Shell Variables</vt:lpstr>
      <vt:lpstr>Loops</vt:lpstr>
      <vt:lpstr>Loops, part 2</vt:lpstr>
      <vt:lpstr>Logic tests</vt:lpstr>
      <vt:lpstr>File Transfer</vt:lpstr>
      <vt:lpstr>WinSCP</vt:lpstr>
      <vt:lpstr>WinSCP Interface</vt:lpstr>
      <vt:lpstr>Using OpenSSH (Unix/Linux/MacOS)</vt:lpstr>
      <vt:lpstr>File Transfer via Helixdrive</vt:lpstr>
      <vt:lpstr>Globus</vt:lpstr>
      <vt:lpstr>Exercise #11: Using scp</vt:lpstr>
      <vt:lpstr>Processes</vt:lpstr>
      <vt:lpstr>More on Processes</vt:lpstr>
      <vt:lpstr>More on Processes</vt:lpstr>
      <vt:lpstr>Processes: kill them</vt:lpstr>
      <vt:lpstr>Exercise #12: Using ‘kill’ on a process</vt:lpstr>
      <vt:lpstr>uptime</vt:lpstr>
      <vt:lpstr>Who is doing what…using top</vt:lpstr>
      <vt:lpstr>Looking at file system (disk) Space</vt:lpstr>
      <vt:lpstr>Directory size</vt:lpstr>
      <vt:lpstr>Checking Quotas on Helix/Biowulf</vt:lpstr>
      <vt:lpstr>tar &amp; gzip</vt:lpstr>
      <vt:lpstr>Cron</vt:lpstr>
      <vt:lpstr>Review</vt:lpstr>
      <vt:lpstr>Resources</vt:lpstr>
    </vt:vector>
  </TitlesOfParts>
  <Company>CIT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Linux</dc:title>
  <dc:creator>Russler, Jason (NIH/CIT) [E];Patkus, Mark (NIH/CIT) [E]</dc:creator>
  <cp:lastModifiedBy>Patkus, Mark (NIH/CIT) [E]</cp:lastModifiedBy>
  <cp:revision>702</cp:revision>
  <cp:lastPrinted>2018-09-04T14:20:47Z</cp:lastPrinted>
  <dcterms:created xsi:type="dcterms:W3CDTF">2011-10-31T13:32:49Z</dcterms:created>
  <dcterms:modified xsi:type="dcterms:W3CDTF">2018-10-17T20:04:11Z</dcterms:modified>
</cp:coreProperties>
</file>