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261" r:id="rId3"/>
    <p:sldId id="277" r:id="rId4"/>
    <p:sldId id="262" r:id="rId5"/>
    <p:sldId id="257" r:id="rId6"/>
    <p:sldId id="329" r:id="rId7"/>
    <p:sldId id="259" r:id="rId8"/>
    <p:sldId id="260" r:id="rId9"/>
    <p:sldId id="258" r:id="rId10"/>
    <p:sldId id="265" r:id="rId11"/>
    <p:sldId id="301" r:id="rId12"/>
    <p:sldId id="263" r:id="rId13"/>
    <p:sldId id="266" r:id="rId14"/>
    <p:sldId id="264" r:id="rId15"/>
    <p:sldId id="267" r:id="rId16"/>
    <p:sldId id="269" r:id="rId17"/>
    <p:sldId id="304" r:id="rId18"/>
    <p:sldId id="305" r:id="rId19"/>
    <p:sldId id="279" r:id="rId20"/>
    <p:sldId id="270" r:id="rId21"/>
    <p:sldId id="268" r:id="rId22"/>
    <p:sldId id="271" r:id="rId23"/>
    <p:sldId id="272" r:id="rId24"/>
    <p:sldId id="273" r:id="rId25"/>
    <p:sldId id="274" r:id="rId26"/>
    <p:sldId id="275" r:id="rId27"/>
    <p:sldId id="291" r:id="rId28"/>
    <p:sldId id="276" r:id="rId29"/>
    <p:sldId id="278" r:id="rId30"/>
    <p:sldId id="280" r:id="rId31"/>
    <p:sldId id="281" r:id="rId32"/>
    <p:sldId id="282" r:id="rId33"/>
    <p:sldId id="283" r:id="rId34"/>
    <p:sldId id="284" r:id="rId35"/>
    <p:sldId id="285" r:id="rId36"/>
    <p:sldId id="286" r:id="rId37"/>
    <p:sldId id="287" r:id="rId38"/>
    <p:sldId id="288" r:id="rId39"/>
    <p:sldId id="289" r:id="rId40"/>
    <p:sldId id="290" r:id="rId41"/>
    <p:sldId id="293" r:id="rId42"/>
    <p:sldId id="292" r:id="rId43"/>
    <p:sldId id="294" r:id="rId44"/>
    <p:sldId id="312" r:id="rId45"/>
    <p:sldId id="296" r:id="rId46"/>
    <p:sldId id="297" r:id="rId47"/>
    <p:sldId id="298" r:id="rId48"/>
    <p:sldId id="299" r:id="rId49"/>
    <p:sldId id="300" r:id="rId50"/>
    <p:sldId id="302" r:id="rId51"/>
    <p:sldId id="303" r:id="rId52"/>
    <p:sldId id="306" r:id="rId53"/>
    <p:sldId id="307" r:id="rId54"/>
    <p:sldId id="313" r:id="rId55"/>
    <p:sldId id="314" r:id="rId56"/>
    <p:sldId id="315" r:id="rId57"/>
    <p:sldId id="316" r:id="rId58"/>
    <p:sldId id="317" r:id="rId59"/>
    <p:sldId id="318" r:id="rId60"/>
    <p:sldId id="319" r:id="rId61"/>
    <p:sldId id="320" r:id="rId62"/>
    <p:sldId id="321" r:id="rId63"/>
    <p:sldId id="295" r:id="rId64"/>
    <p:sldId id="308" r:id="rId65"/>
    <p:sldId id="309" r:id="rId66"/>
    <p:sldId id="310" r:id="rId67"/>
    <p:sldId id="322" r:id="rId68"/>
    <p:sldId id="323" r:id="rId69"/>
    <p:sldId id="324" r:id="rId70"/>
    <p:sldId id="325" r:id="rId71"/>
    <p:sldId id="311" r:id="rId72"/>
    <p:sldId id="326" r:id="rId73"/>
    <p:sldId id="328" r:id="rId74"/>
    <p:sldId id="32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27"/>
  </p:normalViewPr>
  <p:slideViewPr>
    <p:cSldViewPr snapToGrid="0" snapToObjects="1">
      <p:cViewPr varScale="1">
        <p:scale>
          <a:sx n="93" d="100"/>
          <a:sy n="93" d="100"/>
        </p:scale>
        <p:origin x="78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2B9CB-2477-FD4E-8C84-D1DBB2C0E0E4}" type="datetimeFigureOut">
              <a:rPr lang="en-US" smtClean="0"/>
              <a:t>2/27/17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18C3E-E0E9-014D-AC7E-4B1389139436}" type="slidenum">
              <a:rPr lang="en-US" smtClean="0"/>
              <a:t>‹#›</a:t>
            </a:fld>
            <a:endParaRPr lang="en-US"/>
          </a:p>
        </p:txBody>
      </p:sp>
    </p:spTree>
    <p:extLst>
      <p:ext uri="{BB962C8B-B14F-4D97-AF65-F5344CB8AC3E}">
        <p14:creationId xmlns:p14="http://schemas.microsoft.com/office/powerpoint/2010/main" val="1888201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Note – I will be doing a demo in the terminal here showing basic tool usage!</a:t>
            </a:r>
            <a:endParaRPr lang="en-US"/>
          </a:p>
        </p:txBody>
      </p:sp>
      <p:sp>
        <p:nvSpPr>
          <p:cNvPr id="4" name="Slide Number Placeholder 3"/>
          <p:cNvSpPr>
            <a:spLocks noGrp="1"/>
          </p:cNvSpPr>
          <p:nvPr>
            <p:ph type="sldNum" sz="quarter" idx="10"/>
          </p:nvPr>
        </p:nvSpPr>
        <p:spPr/>
        <p:txBody>
          <a:bodyPr/>
          <a:lstStyle/>
          <a:p>
            <a:fld id="{D7118C3E-E0E9-014D-AC7E-4B1389139436}" type="slidenum">
              <a:rPr lang="en-US" smtClean="0"/>
              <a:t>13</a:t>
            </a:fld>
            <a:endParaRPr lang="en-US"/>
          </a:p>
        </p:txBody>
      </p:sp>
    </p:spTree>
    <p:extLst>
      <p:ext uri="{BB962C8B-B14F-4D97-AF65-F5344CB8AC3E}">
        <p14:creationId xmlns:p14="http://schemas.microsoft.com/office/powerpoint/2010/main" val="378902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18C3E-E0E9-014D-AC7E-4B1389139436}" type="slidenum">
              <a:rPr lang="en-US" smtClean="0"/>
              <a:t>22</a:t>
            </a:fld>
            <a:endParaRPr lang="en-US"/>
          </a:p>
        </p:txBody>
      </p:sp>
    </p:spTree>
    <p:extLst>
      <p:ext uri="{BB962C8B-B14F-4D97-AF65-F5344CB8AC3E}">
        <p14:creationId xmlns:p14="http://schemas.microsoft.com/office/powerpoint/2010/main" val="679642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18C3E-E0E9-014D-AC7E-4B1389139436}" type="slidenum">
              <a:rPr lang="en-US" smtClean="0"/>
              <a:t>23</a:t>
            </a:fld>
            <a:endParaRPr lang="en-US"/>
          </a:p>
        </p:txBody>
      </p:sp>
    </p:spTree>
    <p:extLst>
      <p:ext uri="{BB962C8B-B14F-4D97-AF65-F5344CB8AC3E}">
        <p14:creationId xmlns:p14="http://schemas.microsoft.com/office/powerpoint/2010/main" val="92600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18C3E-E0E9-014D-AC7E-4B1389139436}" type="slidenum">
              <a:rPr lang="en-US" smtClean="0"/>
              <a:t>24</a:t>
            </a:fld>
            <a:endParaRPr lang="en-US"/>
          </a:p>
        </p:txBody>
      </p:sp>
    </p:spTree>
    <p:extLst>
      <p:ext uri="{BB962C8B-B14F-4D97-AF65-F5344CB8AC3E}">
        <p14:creationId xmlns:p14="http://schemas.microsoft.com/office/powerpoint/2010/main" val="1280875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18C3E-E0E9-014D-AC7E-4B1389139436}" type="slidenum">
              <a:rPr lang="en-US" smtClean="0"/>
              <a:t>25</a:t>
            </a:fld>
            <a:endParaRPr lang="en-US"/>
          </a:p>
        </p:txBody>
      </p:sp>
    </p:spTree>
    <p:extLst>
      <p:ext uri="{BB962C8B-B14F-4D97-AF65-F5344CB8AC3E}">
        <p14:creationId xmlns:p14="http://schemas.microsoft.com/office/powerpoint/2010/main" val="113446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188755-824F-5546-A510-995E463B1CC9}"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15BC4-F306-5348-B26C-993CFDB2F5F7}" type="slidenum">
              <a:rPr lang="en-US" smtClean="0"/>
              <a:t>‹#›</a:t>
            </a:fld>
            <a:endParaRPr lang="en-US"/>
          </a:p>
        </p:txBody>
      </p:sp>
    </p:spTree>
    <p:extLst>
      <p:ext uri="{BB962C8B-B14F-4D97-AF65-F5344CB8AC3E}">
        <p14:creationId xmlns:p14="http://schemas.microsoft.com/office/powerpoint/2010/main" val="161331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88755-824F-5546-A510-995E463B1CC9}"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15BC4-F306-5348-B26C-993CFDB2F5F7}" type="slidenum">
              <a:rPr lang="en-US" smtClean="0"/>
              <a:t>‹#›</a:t>
            </a:fld>
            <a:endParaRPr lang="en-US"/>
          </a:p>
        </p:txBody>
      </p:sp>
    </p:spTree>
    <p:extLst>
      <p:ext uri="{BB962C8B-B14F-4D97-AF65-F5344CB8AC3E}">
        <p14:creationId xmlns:p14="http://schemas.microsoft.com/office/powerpoint/2010/main" val="147207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88755-824F-5546-A510-995E463B1CC9}"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15BC4-F306-5348-B26C-993CFDB2F5F7}" type="slidenum">
              <a:rPr lang="en-US" smtClean="0"/>
              <a:t>‹#›</a:t>
            </a:fld>
            <a:endParaRPr lang="en-US"/>
          </a:p>
        </p:txBody>
      </p:sp>
    </p:spTree>
    <p:extLst>
      <p:ext uri="{BB962C8B-B14F-4D97-AF65-F5344CB8AC3E}">
        <p14:creationId xmlns:p14="http://schemas.microsoft.com/office/powerpoint/2010/main" val="76605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88755-824F-5546-A510-995E463B1CC9}"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15BC4-F306-5348-B26C-993CFDB2F5F7}" type="slidenum">
              <a:rPr lang="en-US" smtClean="0"/>
              <a:t>‹#›</a:t>
            </a:fld>
            <a:endParaRPr lang="en-US"/>
          </a:p>
        </p:txBody>
      </p:sp>
    </p:spTree>
    <p:extLst>
      <p:ext uri="{BB962C8B-B14F-4D97-AF65-F5344CB8AC3E}">
        <p14:creationId xmlns:p14="http://schemas.microsoft.com/office/powerpoint/2010/main" val="1368729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188755-824F-5546-A510-995E463B1CC9}"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15BC4-F306-5348-B26C-993CFDB2F5F7}" type="slidenum">
              <a:rPr lang="en-US" smtClean="0"/>
              <a:t>‹#›</a:t>
            </a:fld>
            <a:endParaRPr lang="en-US"/>
          </a:p>
        </p:txBody>
      </p:sp>
    </p:spTree>
    <p:extLst>
      <p:ext uri="{BB962C8B-B14F-4D97-AF65-F5344CB8AC3E}">
        <p14:creationId xmlns:p14="http://schemas.microsoft.com/office/powerpoint/2010/main" val="388938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188755-824F-5546-A510-995E463B1CC9}" type="datetimeFigureOut">
              <a:rPr lang="en-US" smtClean="0"/>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A15BC4-F306-5348-B26C-993CFDB2F5F7}" type="slidenum">
              <a:rPr lang="en-US" smtClean="0"/>
              <a:t>‹#›</a:t>
            </a:fld>
            <a:endParaRPr lang="en-US"/>
          </a:p>
        </p:txBody>
      </p:sp>
    </p:spTree>
    <p:extLst>
      <p:ext uri="{BB962C8B-B14F-4D97-AF65-F5344CB8AC3E}">
        <p14:creationId xmlns:p14="http://schemas.microsoft.com/office/powerpoint/2010/main" val="2098497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188755-824F-5546-A510-995E463B1CC9}" type="datetimeFigureOut">
              <a:rPr lang="en-US" smtClean="0"/>
              <a:t>2/27/17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A15BC4-F306-5348-B26C-993CFDB2F5F7}" type="slidenum">
              <a:rPr lang="en-US" smtClean="0"/>
              <a:t>‹#›</a:t>
            </a:fld>
            <a:endParaRPr lang="en-US"/>
          </a:p>
        </p:txBody>
      </p:sp>
    </p:spTree>
    <p:extLst>
      <p:ext uri="{BB962C8B-B14F-4D97-AF65-F5344CB8AC3E}">
        <p14:creationId xmlns:p14="http://schemas.microsoft.com/office/powerpoint/2010/main" val="131944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188755-824F-5546-A510-995E463B1CC9}" type="datetimeFigureOut">
              <a:rPr lang="en-US" smtClean="0"/>
              <a:t>2/27/17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A15BC4-F306-5348-B26C-993CFDB2F5F7}" type="slidenum">
              <a:rPr lang="en-US" smtClean="0"/>
              <a:t>‹#›</a:t>
            </a:fld>
            <a:endParaRPr lang="en-US"/>
          </a:p>
        </p:txBody>
      </p:sp>
    </p:spTree>
    <p:extLst>
      <p:ext uri="{BB962C8B-B14F-4D97-AF65-F5344CB8AC3E}">
        <p14:creationId xmlns:p14="http://schemas.microsoft.com/office/powerpoint/2010/main" val="102809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88755-824F-5546-A510-995E463B1CC9}" type="datetimeFigureOut">
              <a:rPr lang="en-US" smtClean="0"/>
              <a:t>2/27/17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A15BC4-F306-5348-B26C-993CFDB2F5F7}" type="slidenum">
              <a:rPr lang="en-US" smtClean="0"/>
              <a:t>‹#›</a:t>
            </a:fld>
            <a:endParaRPr lang="en-US"/>
          </a:p>
        </p:txBody>
      </p:sp>
    </p:spTree>
    <p:extLst>
      <p:ext uri="{BB962C8B-B14F-4D97-AF65-F5344CB8AC3E}">
        <p14:creationId xmlns:p14="http://schemas.microsoft.com/office/powerpoint/2010/main" val="526720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88755-824F-5546-A510-995E463B1CC9}" type="datetimeFigureOut">
              <a:rPr lang="en-US" smtClean="0"/>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A15BC4-F306-5348-B26C-993CFDB2F5F7}" type="slidenum">
              <a:rPr lang="en-US" smtClean="0"/>
              <a:t>‹#›</a:t>
            </a:fld>
            <a:endParaRPr lang="en-US"/>
          </a:p>
        </p:txBody>
      </p:sp>
    </p:spTree>
    <p:extLst>
      <p:ext uri="{BB962C8B-B14F-4D97-AF65-F5344CB8AC3E}">
        <p14:creationId xmlns:p14="http://schemas.microsoft.com/office/powerpoint/2010/main" val="655833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88755-824F-5546-A510-995E463B1CC9}" type="datetimeFigureOut">
              <a:rPr lang="en-US" smtClean="0"/>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A15BC4-F306-5348-B26C-993CFDB2F5F7}" type="slidenum">
              <a:rPr lang="en-US" smtClean="0"/>
              <a:t>‹#›</a:t>
            </a:fld>
            <a:endParaRPr lang="en-US"/>
          </a:p>
        </p:txBody>
      </p:sp>
    </p:spTree>
    <p:extLst>
      <p:ext uri="{BB962C8B-B14F-4D97-AF65-F5344CB8AC3E}">
        <p14:creationId xmlns:p14="http://schemas.microsoft.com/office/powerpoint/2010/main" val="17096925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88755-824F-5546-A510-995E463B1CC9}" type="datetimeFigureOut">
              <a:rPr lang="en-US" smtClean="0"/>
              <a:t>2/27/17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15BC4-F306-5348-B26C-993CFDB2F5F7}" type="slidenum">
              <a:rPr lang="en-US" smtClean="0"/>
              <a:t>‹#›</a:t>
            </a:fld>
            <a:endParaRPr lang="en-US"/>
          </a:p>
        </p:txBody>
      </p:sp>
    </p:spTree>
    <p:extLst>
      <p:ext uri="{BB962C8B-B14F-4D97-AF65-F5344CB8AC3E}">
        <p14:creationId xmlns:p14="http://schemas.microsoft.com/office/powerpoint/2010/main" val="1959666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os3access1/vault/objec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hpc.nih.gov/apps/rclone.htm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hpc.nih.gov/apps/rclone.html" TargetMode="Externa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osnaccess1/bucket"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hpc.nih.gov/storage/object.htm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ws.amazon.com/code"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btmiller@helix.nih.gov" TargetMode="External"/><Relationship Id="rId3" Type="http://schemas.openxmlformats.org/officeDocument/2006/relationships/hyperlink" Target="mailto:staff@hpc.nih.gov"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NIH HPC Object storage system overview</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Tim Miller</a:t>
            </a:r>
          </a:p>
          <a:p>
            <a:r>
              <a:rPr lang="en-US" dirty="0" smtClean="0"/>
              <a:t>NIH HPC Systems Staff</a:t>
            </a:r>
          </a:p>
          <a:p>
            <a:r>
              <a:rPr lang="en-US" dirty="0" err="1" smtClean="0"/>
              <a:t>btmiller@helix.nih.gov</a:t>
            </a:r>
            <a:endParaRPr lang="en-US" smtClean="0"/>
          </a:p>
          <a:p>
            <a:r>
              <a:rPr lang="en-US" smtClean="0"/>
              <a:t>https://</a:t>
            </a:r>
            <a:r>
              <a:rPr lang="en-US" err="1" smtClean="0"/>
              <a:t>hpc.nih.gov</a:t>
            </a:r>
            <a:endParaRPr lang="en-US" smtClean="0"/>
          </a:p>
          <a:p>
            <a:r>
              <a:rPr lang="en-US" smtClean="0"/>
              <a:t>February 28. 2017</a:t>
            </a:r>
          </a:p>
          <a:p>
            <a:endParaRPr lang="en-US"/>
          </a:p>
        </p:txBody>
      </p:sp>
    </p:spTree>
    <p:extLst>
      <p:ext uri="{BB962C8B-B14F-4D97-AF65-F5344CB8AC3E}">
        <p14:creationId xmlns:p14="http://schemas.microsoft.com/office/powerpoint/2010/main" val="116690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Logical view components (1)</a:t>
            </a:r>
            <a:endParaRPr lang="en-US"/>
          </a:p>
        </p:txBody>
      </p:sp>
      <p:sp>
        <p:nvSpPr>
          <p:cNvPr id="3" name="Content Placeholder 2"/>
          <p:cNvSpPr>
            <a:spLocks noGrp="1"/>
          </p:cNvSpPr>
          <p:nvPr>
            <p:ph idx="1"/>
          </p:nvPr>
        </p:nvSpPr>
        <p:spPr/>
        <p:txBody>
          <a:bodyPr/>
          <a:lstStyle/>
          <a:p>
            <a:r>
              <a:rPr lang="en-US" smtClean="0"/>
              <a:t>Each user has access to one or more </a:t>
            </a:r>
            <a:r>
              <a:rPr lang="en-US" b="1" smtClean="0"/>
              <a:t>VAULTS</a:t>
            </a:r>
            <a:endParaRPr lang="en-US" smtClean="0"/>
          </a:p>
          <a:p>
            <a:pPr lvl="1"/>
            <a:r>
              <a:rPr lang="en-US" smtClean="0"/>
              <a:t>These are like buckets, for those familiar with Amazon S3, except they are created by system administrators.</a:t>
            </a:r>
          </a:p>
          <a:p>
            <a:r>
              <a:rPr lang="en-US" smtClean="0"/>
              <a:t>The vaults are containers for objects</a:t>
            </a:r>
          </a:p>
          <a:p>
            <a:r>
              <a:rPr lang="en-US" smtClean="0"/>
              <a:t>Objects contain both data and metadata (we’ll see examples) </a:t>
            </a:r>
          </a:p>
          <a:p>
            <a:pPr lvl="1"/>
            <a:r>
              <a:rPr lang="en-US" smtClean="0"/>
              <a:t>Physically, objects are divided up and different parts are sent to multiple different storage servers</a:t>
            </a:r>
          </a:p>
          <a:p>
            <a:pPr lvl="1"/>
            <a:r>
              <a:rPr lang="en-US" smtClean="0"/>
              <a:t>The system is designed to be able to lose a certain number of storage servers and still be able to reconstruct objects.</a:t>
            </a:r>
          </a:p>
        </p:txBody>
      </p:sp>
      <p:pic>
        <p:nvPicPr>
          <p:cNvPr id="3074" name="Picture 2" descr="mage result for a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0431" y="5113120"/>
            <a:ext cx="2618509" cy="174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61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Logical view components (2)</a:t>
            </a:r>
            <a:endParaRPr lang="en-US"/>
          </a:p>
        </p:txBody>
      </p:sp>
      <p:sp>
        <p:nvSpPr>
          <p:cNvPr id="3" name="Content Placeholder 2"/>
          <p:cNvSpPr>
            <a:spLocks noGrp="1"/>
          </p:cNvSpPr>
          <p:nvPr>
            <p:ph idx="1"/>
          </p:nvPr>
        </p:nvSpPr>
        <p:spPr/>
        <p:txBody>
          <a:bodyPr>
            <a:normAutofit fontScale="92500" lnSpcReduction="10000"/>
          </a:bodyPr>
          <a:lstStyle/>
          <a:p>
            <a:r>
              <a:rPr lang="en-US" smtClean="0"/>
              <a:t>I/O operations are performed via </a:t>
            </a:r>
            <a:r>
              <a:rPr lang="en-US" b="1" smtClean="0"/>
              <a:t>accessors</a:t>
            </a:r>
          </a:p>
          <a:p>
            <a:pPr lvl="1"/>
            <a:r>
              <a:rPr lang="en-US" smtClean="0"/>
              <a:t>Use S3 operations layered on top of the HTTP protocol</a:t>
            </a:r>
          </a:p>
          <a:p>
            <a:pPr lvl="1"/>
            <a:r>
              <a:rPr lang="en-US" smtClean="0"/>
              <a:t>Three accessors: os1access1, os2access1, os3access1</a:t>
            </a:r>
          </a:p>
          <a:p>
            <a:pPr lvl="1"/>
            <a:r>
              <a:rPr lang="en-US" smtClean="0"/>
              <a:t>A RESTful API (</a:t>
            </a:r>
            <a:r>
              <a:rPr lang="en-US" b="1" err="1" smtClean="0"/>
              <a:t>RE</a:t>
            </a:r>
            <a:r>
              <a:rPr lang="en-US" err="1" smtClean="0"/>
              <a:t>presentational</a:t>
            </a:r>
            <a:r>
              <a:rPr lang="en-US" smtClean="0"/>
              <a:t> </a:t>
            </a:r>
            <a:r>
              <a:rPr lang="en-US" b="1" smtClean="0"/>
              <a:t>S</a:t>
            </a:r>
            <a:r>
              <a:rPr lang="en-US" smtClean="0"/>
              <a:t>tate </a:t>
            </a:r>
            <a:r>
              <a:rPr lang="en-US" b="1" smtClean="0"/>
              <a:t>T</a:t>
            </a:r>
            <a:r>
              <a:rPr lang="en-US" smtClean="0"/>
              <a:t>ransfer) – see next bullet point!</a:t>
            </a:r>
          </a:p>
          <a:p>
            <a:pPr lvl="1"/>
            <a:r>
              <a:rPr lang="en-US" smtClean="0"/>
              <a:t>When configuring some programs to access the object store, </a:t>
            </a:r>
            <a:r>
              <a:rPr lang="en-US" u="sng" smtClean="0"/>
              <a:t>you must</a:t>
            </a:r>
            <a:r>
              <a:rPr lang="en-US" smtClean="0"/>
              <a:t> specify which accessor to use</a:t>
            </a:r>
          </a:p>
          <a:p>
            <a:pPr lvl="2"/>
            <a:r>
              <a:rPr lang="en-US" smtClean="0"/>
              <a:t>We’ll see examples later</a:t>
            </a:r>
          </a:p>
          <a:p>
            <a:r>
              <a:rPr lang="en-US" smtClean="0"/>
              <a:t>Take a REST!</a:t>
            </a:r>
          </a:p>
          <a:p>
            <a:pPr lvl="1"/>
            <a:r>
              <a:rPr lang="en-US" smtClean="0"/>
              <a:t>A RESTful API handles </a:t>
            </a:r>
            <a:r>
              <a:rPr lang="en-US" u="sng" smtClean="0"/>
              <a:t>transactions</a:t>
            </a:r>
            <a:endParaRPr lang="en-US" smtClean="0"/>
          </a:p>
          <a:p>
            <a:pPr lvl="1"/>
            <a:r>
              <a:rPr lang="en-US" smtClean="0"/>
              <a:t>PUT, GET, DELETE</a:t>
            </a:r>
          </a:p>
          <a:p>
            <a:pPr lvl="1"/>
            <a:r>
              <a:rPr lang="en-US" smtClean="0"/>
              <a:t>No multiple-part requests!</a:t>
            </a:r>
          </a:p>
          <a:p>
            <a:r>
              <a:rPr lang="en-US" smtClean="0"/>
              <a:t>Pre-written programs (and your own)</a:t>
            </a:r>
          </a:p>
        </p:txBody>
      </p:sp>
      <p:pic>
        <p:nvPicPr>
          <p:cNvPr id="4100" name="Picture 4" descr="mage result for 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0835" y="3902952"/>
            <a:ext cx="4197061" cy="278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316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a:p>
        </p:txBody>
      </p:sp>
      <p:sp>
        <p:nvSpPr>
          <p:cNvPr id="3" name="Content Placeholder 2"/>
          <p:cNvSpPr>
            <a:spLocks noGrp="1"/>
          </p:cNvSpPr>
          <p:nvPr>
            <p:ph idx="1"/>
          </p:nvPr>
        </p:nvSpPr>
        <p:spPr/>
        <p:txBody>
          <a:bodyPr/>
          <a:lstStyle/>
          <a:p>
            <a:r>
              <a:rPr lang="en-US" smtClean="0">
                <a:solidFill>
                  <a:schemeClr val="bg1">
                    <a:lumMod val="75000"/>
                  </a:schemeClr>
                </a:solidFill>
              </a:rPr>
              <a:t>Overview of the object storage</a:t>
            </a:r>
          </a:p>
          <a:p>
            <a:r>
              <a:rPr lang="en-US" smtClean="0"/>
              <a:t>A first practical example</a:t>
            </a:r>
          </a:p>
          <a:p>
            <a:r>
              <a:rPr lang="en-US" smtClean="0">
                <a:solidFill>
                  <a:schemeClr val="bg1">
                    <a:lumMod val="75000"/>
                  </a:schemeClr>
                </a:solidFill>
              </a:rPr>
              <a:t>When would you want to use object storage?</a:t>
            </a:r>
          </a:p>
          <a:p>
            <a:r>
              <a:rPr lang="en-US" smtClean="0">
                <a:solidFill>
                  <a:schemeClr val="bg1">
                    <a:lumMod val="75000"/>
                  </a:schemeClr>
                </a:solidFill>
              </a:rPr>
              <a:t>How do you get access to the object storage?</a:t>
            </a:r>
          </a:p>
          <a:p>
            <a:r>
              <a:rPr lang="en-US" smtClean="0">
                <a:solidFill>
                  <a:schemeClr val="bg1">
                    <a:lumMod val="75000"/>
                  </a:schemeClr>
                </a:solidFill>
              </a:rPr>
              <a:t>Using the NIH HPC object storage</a:t>
            </a:r>
          </a:p>
          <a:p>
            <a:pPr lvl="1"/>
            <a:r>
              <a:rPr lang="en-US" smtClean="0">
                <a:solidFill>
                  <a:schemeClr val="bg1">
                    <a:lumMod val="75000"/>
                  </a:schemeClr>
                </a:solidFill>
              </a:rPr>
              <a:t>HPC staff developed tools</a:t>
            </a:r>
          </a:p>
          <a:p>
            <a:pPr lvl="1"/>
            <a:r>
              <a:rPr lang="en-US" err="1" smtClean="0">
                <a:solidFill>
                  <a:schemeClr val="bg1">
                    <a:lumMod val="75000"/>
                  </a:schemeClr>
                </a:solidFill>
              </a:rPr>
              <a:t>Rclone</a:t>
            </a:r>
            <a:endParaRPr lang="en-US" smtClean="0">
              <a:solidFill>
                <a:schemeClr val="bg1">
                  <a:lumMod val="75000"/>
                </a:schemeClr>
              </a:solidFill>
            </a:endParaRPr>
          </a:p>
          <a:p>
            <a:pPr lvl="1"/>
            <a:r>
              <a:rPr lang="en-US" smtClean="0">
                <a:solidFill>
                  <a:schemeClr val="bg1">
                    <a:lumMod val="75000"/>
                  </a:schemeClr>
                </a:solidFill>
              </a:rPr>
              <a:t>s3cmd</a:t>
            </a:r>
          </a:p>
          <a:p>
            <a:r>
              <a:rPr lang="en-US" smtClean="0">
                <a:solidFill>
                  <a:schemeClr val="bg1">
                    <a:lumMod val="75000"/>
                  </a:schemeClr>
                </a:solidFill>
              </a:rPr>
              <a:t>Programming your own tools</a:t>
            </a:r>
            <a:endParaRPr lang="en-US">
              <a:solidFill>
                <a:schemeClr val="bg1">
                  <a:lumMod val="75000"/>
                </a:schemeClr>
              </a:solidFill>
            </a:endParaRPr>
          </a:p>
        </p:txBody>
      </p:sp>
    </p:spTree>
    <p:extLst>
      <p:ext uri="{BB962C8B-B14F-4D97-AF65-F5344CB8AC3E}">
        <p14:creationId xmlns:p14="http://schemas.microsoft.com/office/powerpoint/2010/main" val="1641363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Our first example: just showing off</a:t>
            </a:r>
            <a:endParaRPr lang="en-US"/>
          </a:p>
        </p:txBody>
      </p:sp>
      <p:sp>
        <p:nvSpPr>
          <p:cNvPr id="3" name="Content Placeholder 2"/>
          <p:cNvSpPr>
            <a:spLocks noGrp="1"/>
          </p:cNvSpPr>
          <p:nvPr>
            <p:ph idx="1"/>
          </p:nvPr>
        </p:nvSpPr>
        <p:spPr/>
        <p:txBody>
          <a:bodyPr/>
          <a:lstStyle/>
          <a:p>
            <a:r>
              <a:rPr lang="en-US" smtClean="0"/>
              <a:t>Key commands</a:t>
            </a:r>
          </a:p>
          <a:p>
            <a:pPr lvl="1"/>
            <a:r>
              <a:rPr lang="en-US" err="1" smtClean="0"/>
              <a:t>obj_df</a:t>
            </a:r>
            <a:endParaRPr lang="en-US" smtClean="0"/>
          </a:p>
          <a:p>
            <a:pPr lvl="1"/>
            <a:r>
              <a:rPr lang="en-US" err="1" smtClean="0"/>
              <a:t>obj_ls</a:t>
            </a:r>
            <a:endParaRPr lang="en-US" smtClean="0"/>
          </a:p>
          <a:p>
            <a:pPr lvl="1"/>
            <a:r>
              <a:rPr lang="en-US" err="1" smtClean="0"/>
              <a:t>obj_put</a:t>
            </a:r>
            <a:endParaRPr lang="en-US" smtClean="0"/>
          </a:p>
          <a:p>
            <a:pPr lvl="1"/>
            <a:r>
              <a:rPr lang="en-US" err="1" smtClean="0"/>
              <a:t>obj_get</a:t>
            </a:r>
            <a:endParaRPr lang="en-US" smtClean="0"/>
          </a:p>
          <a:p>
            <a:r>
              <a:rPr lang="en-US" smtClean="0"/>
              <a:t>Key take-</a:t>
            </a:r>
            <a:r>
              <a:rPr lang="en-US" err="1" smtClean="0"/>
              <a:t>aways</a:t>
            </a:r>
            <a:endParaRPr lang="en-US" smtClean="0"/>
          </a:p>
          <a:p>
            <a:pPr lvl="1"/>
            <a:r>
              <a:rPr lang="en-US" smtClean="0"/>
              <a:t>Object storage is not accessed like disk storage</a:t>
            </a:r>
          </a:p>
          <a:p>
            <a:pPr lvl="1"/>
            <a:r>
              <a:rPr lang="en-US" smtClean="0"/>
              <a:t>We have to use special tools (or write our own)</a:t>
            </a:r>
          </a:p>
          <a:p>
            <a:pPr lvl="1"/>
            <a:r>
              <a:rPr lang="en-US" smtClean="0"/>
              <a:t>Programs need to be directly aware of the object store to use it, or files must be staged to an intermediate location.</a:t>
            </a:r>
            <a:endParaRPr lang="en-US"/>
          </a:p>
        </p:txBody>
      </p:sp>
    </p:spTree>
    <p:extLst>
      <p:ext uri="{BB962C8B-B14F-4D97-AF65-F5344CB8AC3E}">
        <p14:creationId xmlns:p14="http://schemas.microsoft.com/office/powerpoint/2010/main" val="1593190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a:p>
        </p:txBody>
      </p:sp>
      <p:sp>
        <p:nvSpPr>
          <p:cNvPr id="3" name="Content Placeholder 2"/>
          <p:cNvSpPr>
            <a:spLocks noGrp="1"/>
          </p:cNvSpPr>
          <p:nvPr>
            <p:ph idx="1"/>
          </p:nvPr>
        </p:nvSpPr>
        <p:spPr/>
        <p:txBody>
          <a:bodyPr/>
          <a:lstStyle/>
          <a:p>
            <a:r>
              <a:rPr lang="en-US" smtClean="0">
                <a:solidFill>
                  <a:schemeClr val="bg1">
                    <a:lumMod val="75000"/>
                  </a:schemeClr>
                </a:solidFill>
              </a:rPr>
              <a:t>Overview of the object storage</a:t>
            </a:r>
          </a:p>
          <a:p>
            <a:r>
              <a:rPr lang="en-US" smtClean="0">
                <a:solidFill>
                  <a:schemeClr val="bg1">
                    <a:lumMod val="75000"/>
                  </a:schemeClr>
                </a:solidFill>
              </a:rPr>
              <a:t>A first practical example</a:t>
            </a:r>
          </a:p>
          <a:p>
            <a:r>
              <a:rPr lang="en-US" smtClean="0"/>
              <a:t>When would you want to use object storage?</a:t>
            </a:r>
          </a:p>
          <a:p>
            <a:r>
              <a:rPr lang="en-US" smtClean="0">
                <a:solidFill>
                  <a:schemeClr val="bg1">
                    <a:lumMod val="75000"/>
                  </a:schemeClr>
                </a:solidFill>
              </a:rPr>
              <a:t>How do you get access to the object storage?</a:t>
            </a:r>
          </a:p>
          <a:p>
            <a:r>
              <a:rPr lang="en-US" smtClean="0">
                <a:solidFill>
                  <a:schemeClr val="bg1">
                    <a:lumMod val="75000"/>
                  </a:schemeClr>
                </a:solidFill>
              </a:rPr>
              <a:t>Using the NIH HPC object storage</a:t>
            </a:r>
          </a:p>
          <a:p>
            <a:pPr lvl="1"/>
            <a:r>
              <a:rPr lang="en-US" smtClean="0">
                <a:solidFill>
                  <a:schemeClr val="bg1">
                    <a:lumMod val="75000"/>
                  </a:schemeClr>
                </a:solidFill>
              </a:rPr>
              <a:t>HPC staff developed tools</a:t>
            </a:r>
          </a:p>
          <a:p>
            <a:pPr lvl="1"/>
            <a:r>
              <a:rPr lang="en-US" err="1" smtClean="0">
                <a:solidFill>
                  <a:schemeClr val="bg1">
                    <a:lumMod val="75000"/>
                  </a:schemeClr>
                </a:solidFill>
              </a:rPr>
              <a:t>Rclone</a:t>
            </a:r>
            <a:endParaRPr lang="en-US" smtClean="0">
              <a:solidFill>
                <a:schemeClr val="bg1">
                  <a:lumMod val="75000"/>
                </a:schemeClr>
              </a:solidFill>
            </a:endParaRPr>
          </a:p>
          <a:p>
            <a:pPr lvl="1"/>
            <a:r>
              <a:rPr lang="en-US" smtClean="0">
                <a:solidFill>
                  <a:schemeClr val="bg1">
                    <a:lumMod val="75000"/>
                  </a:schemeClr>
                </a:solidFill>
              </a:rPr>
              <a:t>s3cmd</a:t>
            </a:r>
          </a:p>
          <a:p>
            <a:r>
              <a:rPr lang="en-US" smtClean="0">
                <a:solidFill>
                  <a:schemeClr val="bg1">
                    <a:lumMod val="75000"/>
                  </a:schemeClr>
                </a:solidFill>
              </a:rPr>
              <a:t>Programming your own tools</a:t>
            </a:r>
            <a:endParaRPr lang="en-US">
              <a:solidFill>
                <a:schemeClr val="bg1">
                  <a:lumMod val="75000"/>
                </a:schemeClr>
              </a:solidFill>
            </a:endParaRPr>
          </a:p>
        </p:txBody>
      </p:sp>
    </p:spTree>
    <p:extLst>
      <p:ext uri="{BB962C8B-B14F-4D97-AF65-F5344CB8AC3E}">
        <p14:creationId xmlns:p14="http://schemas.microsoft.com/office/powerpoint/2010/main" val="1595990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Use-cases for object storage</a:t>
            </a:r>
            <a:endParaRPr lang="en-US"/>
          </a:p>
        </p:txBody>
      </p:sp>
      <p:sp>
        <p:nvSpPr>
          <p:cNvPr id="3" name="Content Placeholder 2"/>
          <p:cNvSpPr>
            <a:spLocks noGrp="1"/>
          </p:cNvSpPr>
          <p:nvPr>
            <p:ph idx="1"/>
          </p:nvPr>
        </p:nvSpPr>
        <p:spPr>
          <a:xfrm>
            <a:off x="838200" y="1825624"/>
            <a:ext cx="10515600" cy="4214957"/>
          </a:xfrm>
        </p:spPr>
        <p:txBody>
          <a:bodyPr/>
          <a:lstStyle/>
          <a:p>
            <a:r>
              <a:rPr lang="en-US" smtClean="0"/>
              <a:t>Read-intensive workloads</a:t>
            </a:r>
          </a:p>
          <a:p>
            <a:pPr lvl="1"/>
            <a:r>
              <a:rPr lang="en-US" smtClean="0"/>
              <a:t>Object storage is much more efficient at reading than writing.</a:t>
            </a:r>
          </a:p>
          <a:p>
            <a:pPr lvl="1"/>
            <a:r>
              <a:rPr lang="en-US" smtClean="0"/>
              <a:t>An </a:t>
            </a:r>
            <a:r>
              <a:rPr lang="en-US" b="1" smtClean="0"/>
              <a:t>entire</a:t>
            </a:r>
            <a:r>
              <a:rPr lang="en-US" smtClean="0"/>
              <a:t> object has to be re-written for each change</a:t>
            </a:r>
          </a:p>
          <a:p>
            <a:pPr lvl="2"/>
            <a:r>
              <a:rPr lang="en-US" smtClean="0"/>
              <a:t>Computationally expensive to process and disperse the data</a:t>
            </a:r>
          </a:p>
          <a:p>
            <a:pPr lvl="2"/>
            <a:r>
              <a:rPr lang="en-US" smtClean="0"/>
              <a:t>Lots of over-writing</a:t>
            </a:r>
          </a:p>
          <a:p>
            <a:r>
              <a:rPr lang="en-US" smtClean="0"/>
              <a:t>Static data</a:t>
            </a:r>
          </a:p>
          <a:p>
            <a:pPr lvl="1"/>
            <a:r>
              <a:rPr lang="en-US" smtClean="0"/>
              <a:t>Related to the above</a:t>
            </a:r>
          </a:p>
          <a:p>
            <a:pPr lvl="1"/>
            <a:r>
              <a:rPr lang="en-US" smtClean="0"/>
              <a:t>Data that doesn’t change often, but still used</a:t>
            </a:r>
          </a:p>
          <a:p>
            <a:pPr lvl="1"/>
            <a:r>
              <a:rPr lang="en-US" smtClean="0"/>
              <a:t>E.g. reference genomics files</a:t>
            </a:r>
          </a:p>
          <a:p>
            <a:pPr lvl="2"/>
            <a:endParaRPr lang="en-US"/>
          </a:p>
        </p:txBody>
      </p:sp>
      <p:pic>
        <p:nvPicPr>
          <p:cNvPr id="1032" name="Picture 8" descr="ttp://mamiverse.com/wp-content/uploads/2015/01/Lost-in-Literature-8-Big-Books-for-2015-MainPh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6980" y="3766464"/>
            <a:ext cx="4389285" cy="298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849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When not to use object storage</a:t>
            </a:r>
            <a:endParaRPr lang="en-US"/>
          </a:p>
        </p:txBody>
      </p:sp>
      <p:sp>
        <p:nvSpPr>
          <p:cNvPr id="3" name="Content Placeholder 2"/>
          <p:cNvSpPr>
            <a:spLocks noGrp="1"/>
          </p:cNvSpPr>
          <p:nvPr>
            <p:ph idx="1"/>
          </p:nvPr>
        </p:nvSpPr>
        <p:spPr>
          <a:xfrm>
            <a:off x="838200" y="1825625"/>
            <a:ext cx="4121727" cy="4351338"/>
          </a:xfrm>
        </p:spPr>
        <p:txBody>
          <a:bodyPr>
            <a:normAutofit fontScale="92500" lnSpcReduction="10000"/>
          </a:bodyPr>
          <a:lstStyle/>
          <a:p>
            <a:r>
              <a:rPr lang="en-US" smtClean="0"/>
              <a:t>Content of data changes frequently (database updates)</a:t>
            </a:r>
          </a:p>
          <a:p>
            <a:r>
              <a:rPr lang="en-US" smtClean="0"/>
              <a:t>Data will not need to be repeatedly read (use scratch or </a:t>
            </a:r>
            <a:r>
              <a:rPr lang="en-US" err="1" smtClean="0"/>
              <a:t>lscratch</a:t>
            </a:r>
            <a:r>
              <a:rPr lang="en-US" smtClean="0"/>
              <a:t>)</a:t>
            </a:r>
          </a:p>
          <a:p>
            <a:r>
              <a:rPr lang="en-US" smtClean="0"/>
              <a:t>Only need to read part of each unit of data (object store will read the whole thing usually)</a:t>
            </a:r>
          </a:p>
          <a:p>
            <a:r>
              <a:rPr lang="en-US" smtClean="0"/>
              <a:t>Reads are performance critical</a:t>
            </a:r>
            <a:endParaRPr lang="en-US"/>
          </a:p>
        </p:txBody>
      </p:sp>
      <p:pic>
        <p:nvPicPr>
          <p:cNvPr id="2050" name="Picture 2" descr="ttp://uber.co.nz/wp-content/uploads/2016/04/confused-computer-us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9927" y="1884204"/>
            <a:ext cx="714375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285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Some important limits of the HPC object store</a:t>
            </a:r>
            <a:endParaRPr lang="en-US"/>
          </a:p>
        </p:txBody>
      </p:sp>
      <p:sp>
        <p:nvSpPr>
          <p:cNvPr id="3" name="Content Placeholder 2"/>
          <p:cNvSpPr>
            <a:spLocks noGrp="1"/>
          </p:cNvSpPr>
          <p:nvPr>
            <p:ph idx="1"/>
          </p:nvPr>
        </p:nvSpPr>
        <p:spPr/>
        <p:txBody>
          <a:bodyPr/>
          <a:lstStyle/>
          <a:p>
            <a:r>
              <a:rPr lang="en-US" smtClean="0"/>
              <a:t>Accessible only within the HPC systems’ network</a:t>
            </a:r>
          </a:p>
          <a:p>
            <a:pPr lvl="1"/>
            <a:r>
              <a:rPr lang="en-US" smtClean="0"/>
              <a:t>This will change – probably within the next 3-6 months</a:t>
            </a:r>
          </a:p>
          <a:p>
            <a:pPr lvl="1"/>
            <a:r>
              <a:rPr lang="en-US" smtClean="0"/>
              <a:t>No Globus access (may change)</a:t>
            </a:r>
          </a:p>
          <a:p>
            <a:pPr lvl="1"/>
            <a:r>
              <a:rPr lang="en-US" smtClean="0"/>
              <a:t>No </a:t>
            </a:r>
            <a:r>
              <a:rPr lang="en-US" err="1" smtClean="0"/>
              <a:t>Helixdrive</a:t>
            </a:r>
            <a:r>
              <a:rPr lang="en-US" smtClean="0"/>
              <a:t> access (will not change, but once open to NIH you can use other tools to provide a similar interface)</a:t>
            </a:r>
          </a:p>
          <a:p>
            <a:r>
              <a:rPr lang="en-US" smtClean="0"/>
              <a:t>No “self-service” vault/bucket creation</a:t>
            </a:r>
          </a:p>
          <a:p>
            <a:pPr lvl="1"/>
            <a:r>
              <a:rPr lang="en-US" smtClean="0"/>
              <a:t>Vaults are created by the HPC staff</a:t>
            </a:r>
          </a:p>
          <a:p>
            <a:pPr lvl="1"/>
            <a:r>
              <a:rPr lang="en-US" smtClean="0"/>
              <a:t>Users may be added/removed from a vault by the owner by e-mailing staff</a:t>
            </a:r>
            <a:endParaRPr lang="en-US"/>
          </a:p>
        </p:txBody>
      </p:sp>
    </p:spTree>
    <p:extLst>
      <p:ext uri="{BB962C8B-B14F-4D97-AF65-F5344CB8AC3E}">
        <p14:creationId xmlns:p14="http://schemas.microsoft.com/office/powerpoint/2010/main" val="150755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And finally</a:t>
            </a:r>
            <a:r>
              <a:rPr lang="is-IS" smtClean="0"/>
              <a:t>…</a:t>
            </a:r>
            <a:endParaRPr lang="en-US"/>
          </a:p>
        </p:txBody>
      </p:sp>
      <p:sp>
        <p:nvSpPr>
          <p:cNvPr id="3" name="Content Placeholder 2"/>
          <p:cNvSpPr>
            <a:spLocks noGrp="1"/>
          </p:cNvSpPr>
          <p:nvPr>
            <p:ph idx="1"/>
          </p:nvPr>
        </p:nvSpPr>
        <p:spPr/>
        <p:txBody>
          <a:bodyPr/>
          <a:lstStyle/>
          <a:p>
            <a:r>
              <a:rPr lang="en-US" smtClean="0">
                <a:solidFill>
                  <a:srgbClr val="FF0000"/>
                </a:solidFill>
              </a:rPr>
              <a:t>ALL NIH HPC policies that apply to other HPC storage systems apply to the object store</a:t>
            </a:r>
          </a:p>
          <a:p>
            <a:pPr lvl="1"/>
            <a:r>
              <a:rPr lang="en-US" smtClean="0">
                <a:solidFill>
                  <a:srgbClr val="FF0000"/>
                </a:solidFill>
              </a:rPr>
              <a:t>No personally-identifiable information (PII)</a:t>
            </a:r>
          </a:p>
          <a:p>
            <a:pPr lvl="1"/>
            <a:r>
              <a:rPr lang="en-US" smtClean="0">
                <a:solidFill>
                  <a:srgbClr val="FF0000"/>
                </a:solidFill>
              </a:rPr>
              <a:t>No personal health information (PHI)</a:t>
            </a:r>
          </a:p>
          <a:p>
            <a:pPr lvl="1"/>
            <a:r>
              <a:rPr lang="en-US" smtClean="0">
                <a:solidFill>
                  <a:srgbClr val="FF0000"/>
                </a:solidFill>
              </a:rPr>
              <a:t>No archiving – objects must be actively computed against!</a:t>
            </a:r>
            <a:endParaRPr lang="en-US">
              <a:solidFill>
                <a:srgbClr val="FF0000"/>
              </a:solidFill>
            </a:endParaRPr>
          </a:p>
        </p:txBody>
      </p:sp>
    </p:spTree>
    <p:extLst>
      <p:ext uri="{BB962C8B-B14F-4D97-AF65-F5344CB8AC3E}">
        <p14:creationId xmlns:p14="http://schemas.microsoft.com/office/powerpoint/2010/main" val="1004982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a:p>
        </p:txBody>
      </p:sp>
      <p:sp>
        <p:nvSpPr>
          <p:cNvPr id="3" name="Content Placeholder 2"/>
          <p:cNvSpPr>
            <a:spLocks noGrp="1"/>
          </p:cNvSpPr>
          <p:nvPr>
            <p:ph idx="1"/>
          </p:nvPr>
        </p:nvSpPr>
        <p:spPr/>
        <p:txBody>
          <a:bodyPr/>
          <a:lstStyle/>
          <a:p>
            <a:r>
              <a:rPr lang="en-US" smtClean="0">
                <a:solidFill>
                  <a:schemeClr val="bg1">
                    <a:lumMod val="75000"/>
                  </a:schemeClr>
                </a:solidFill>
              </a:rPr>
              <a:t>Overview of the object storage</a:t>
            </a:r>
          </a:p>
          <a:p>
            <a:r>
              <a:rPr lang="en-US" smtClean="0">
                <a:solidFill>
                  <a:schemeClr val="bg1">
                    <a:lumMod val="75000"/>
                  </a:schemeClr>
                </a:solidFill>
              </a:rPr>
              <a:t>A first practical example</a:t>
            </a:r>
          </a:p>
          <a:p>
            <a:r>
              <a:rPr lang="en-US" smtClean="0">
                <a:solidFill>
                  <a:schemeClr val="bg1">
                    <a:lumMod val="75000"/>
                  </a:schemeClr>
                </a:solidFill>
              </a:rPr>
              <a:t>When would you want to use object storage?</a:t>
            </a:r>
          </a:p>
          <a:p>
            <a:r>
              <a:rPr lang="en-US" smtClean="0"/>
              <a:t>How do you get access to the object storage?</a:t>
            </a:r>
          </a:p>
          <a:p>
            <a:r>
              <a:rPr lang="en-US" smtClean="0">
                <a:solidFill>
                  <a:schemeClr val="bg1">
                    <a:lumMod val="75000"/>
                  </a:schemeClr>
                </a:solidFill>
              </a:rPr>
              <a:t>Using the NIH HPC object storage</a:t>
            </a:r>
          </a:p>
          <a:p>
            <a:pPr lvl="1"/>
            <a:r>
              <a:rPr lang="en-US" smtClean="0">
                <a:solidFill>
                  <a:schemeClr val="bg1">
                    <a:lumMod val="75000"/>
                  </a:schemeClr>
                </a:solidFill>
              </a:rPr>
              <a:t>HPC staff developed tools</a:t>
            </a:r>
          </a:p>
          <a:p>
            <a:pPr lvl="1"/>
            <a:r>
              <a:rPr lang="en-US" err="1" smtClean="0">
                <a:solidFill>
                  <a:schemeClr val="bg1">
                    <a:lumMod val="75000"/>
                  </a:schemeClr>
                </a:solidFill>
              </a:rPr>
              <a:t>Rclone</a:t>
            </a:r>
            <a:endParaRPr lang="en-US" smtClean="0">
              <a:solidFill>
                <a:schemeClr val="bg1">
                  <a:lumMod val="75000"/>
                </a:schemeClr>
              </a:solidFill>
            </a:endParaRPr>
          </a:p>
          <a:p>
            <a:pPr lvl="1"/>
            <a:r>
              <a:rPr lang="en-US" smtClean="0">
                <a:solidFill>
                  <a:schemeClr val="bg1">
                    <a:lumMod val="75000"/>
                  </a:schemeClr>
                </a:solidFill>
              </a:rPr>
              <a:t>s3cmd</a:t>
            </a:r>
          </a:p>
          <a:p>
            <a:r>
              <a:rPr lang="en-US" smtClean="0">
                <a:solidFill>
                  <a:schemeClr val="bg1">
                    <a:lumMod val="75000"/>
                  </a:schemeClr>
                </a:solidFill>
              </a:rPr>
              <a:t>Programming your own tools</a:t>
            </a:r>
            <a:endParaRPr lang="en-US">
              <a:solidFill>
                <a:schemeClr val="bg1">
                  <a:lumMod val="75000"/>
                </a:schemeClr>
              </a:solidFill>
            </a:endParaRPr>
          </a:p>
        </p:txBody>
      </p:sp>
    </p:spTree>
    <p:extLst>
      <p:ext uri="{BB962C8B-B14F-4D97-AF65-F5344CB8AC3E}">
        <p14:creationId xmlns:p14="http://schemas.microsoft.com/office/powerpoint/2010/main" val="1982586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a:p>
        </p:txBody>
      </p:sp>
      <p:sp>
        <p:nvSpPr>
          <p:cNvPr id="3" name="Content Placeholder 2"/>
          <p:cNvSpPr>
            <a:spLocks noGrp="1"/>
          </p:cNvSpPr>
          <p:nvPr>
            <p:ph idx="1"/>
          </p:nvPr>
        </p:nvSpPr>
        <p:spPr/>
        <p:txBody>
          <a:bodyPr/>
          <a:lstStyle/>
          <a:p>
            <a:r>
              <a:rPr lang="en-US" smtClean="0"/>
              <a:t>Overview of the object storage</a:t>
            </a:r>
          </a:p>
          <a:p>
            <a:r>
              <a:rPr lang="en-US" smtClean="0"/>
              <a:t>A first practical example</a:t>
            </a:r>
          </a:p>
          <a:p>
            <a:r>
              <a:rPr lang="en-US" smtClean="0"/>
              <a:t>When would you want to use object storage?</a:t>
            </a:r>
          </a:p>
          <a:p>
            <a:r>
              <a:rPr lang="en-US" smtClean="0"/>
              <a:t>How do you get access to the object storage?</a:t>
            </a:r>
          </a:p>
          <a:p>
            <a:r>
              <a:rPr lang="en-US" smtClean="0"/>
              <a:t>Using the NIH HPC object storage</a:t>
            </a:r>
          </a:p>
          <a:p>
            <a:pPr lvl="1"/>
            <a:r>
              <a:rPr lang="en-US" smtClean="0"/>
              <a:t>HPC staff developed tools</a:t>
            </a:r>
          </a:p>
          <a:p>
            <a:pPr lvl="1"/>
            <a:r>
              <a:rPr lang="en-US" err="1" smtClean="0"/>
              <a:t>Rclone</a:t>
            </a:r>
            <a:endParaRPr lang="en-US" smtClean="0"/>
          </a:p>
          <a:p>
            <a:pPr lvl="1"/>
            <a:r>
              <a:rPr lang="en-US" smtClean="0"/>
              <a:t>s3cmd</a:t>
            </a:r>
          </a:p>
          <a:p>
            <a:r>
              <a:rPr lang="en-US" smtClean="0"/>
              <a:t> Programming your own tools</a:t>
            </a:r>
            <a:endParaRPr lang="en-US"/>
          </a:p>
        </p:txBody>
      </p:sp>
    </p:spTree>
    <p:extLst>
      <p:ext uri="{BB962C8B-B14F-4D97-AF65-F5344CB8AC3E}">
        <p14:creationId xmlns:p14="http://schemas.microsoft.com/office/powerpoint/2010/main" val="1432361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Requesting object storage</a:t>
            </a:r>
            <a:endParaRPr lang="en-US"/>
          </a:p>
        </p:txBody>
      </p:sp>
      <p:sp>
        <p:nvSpPr>
          <p:cNvPr id="5" name="TextBox 4"/>
          <p:cNvSpPr txBox="1"/>
          <p:nvPr/>
        </p:nvSpPr>
        <p:spPr>
          <a:xfrm>
            <a:off x="983673" y="1884218"/>
            <a:ext cx="10370127" cy="646331"/>
          </a:xfrm>
          <a:prstGeom prst="rect">
            <a:avLst/>
          </a:prstGeom>
          <a:noFill/>
        </p:spPr>
        <p:txBody>
          <a:bodyPr wrap="square" rtlCol="0">
            <a:spAutoFit/>
          </a:bodyPr>
          <a:lstStyle/>
          <a:p>
            <a:r>
              <a:rPr lang="en-US" sz="3600" smtClean="0">
                <a:solidFill>
                  <a:schemeClr val="accent1">
                    <a:lumMod val="60000"/>
                    <a:lumOff val="40000"/>
                  </a:schemeClr>
                </a:solidFill>
              </a:rPr>
              <a:t>https://</a:t>
            </a:r>
            <a:r>
              <a:rPr lang="en-US" sz="3600" err="1" smtClean="0">
                <a:solidFill>
                  <a:schemeClr val="accent1">
                    <a:lumMod val="60000"/>
                    <a:lumOff val="40000"/>
                  </a:schemeClr>
                </a:solidFill>
              </a:rPr>
              <a:t>hpc.nih.gov</a:t>
            </a:r>
            <a:r>
              <a:rPr lang="en-US" sz="3600" smtClean="0">
                <a:solidFill>
                  <a:schemeClr val="accent1">
                    <a:lumMod val="60000"/>
                    <a:lumOff val="40000"/>
                  </a:schemeClr>
                </a:solidFill>
              </a:rPr>
              <a:t>/</a:t>
            </a:r>
            <a:r>
              <a:rPr lang="en-US" sz="3600" err="1" smtClean="0">
                <a:solidFill>
                  <a:schemeClr val="accent1">
                    <a:lumMod val="60000"/>
                    <a:lumOff val="40000"/>
                  </a:schemeClr>
                </a:solidFill>
              </a:rPr>
              <a:t>nih</a:t>
            </a:r>
            <a:r>
              <a:rPr lang="en-US" sz="3600" smtClean="0">
                <a:solidFill>
                  <a:schemeClr val="accent1">
                    <a:lumMod val="60000"/>
                    <a:lumOff val="40000"/>
                  </a:schemeClr>
                </a:solidFill>
              </a:rPr>
              <a:t>/</a:t>
            </a:r>
            <a:r>
              <a:rPr lang="en-US" sz="3600" err="1" smtClean="0">
                <a:solidFill>
                  <a:schemeClr val="accent1">
                    <a:lumMod val="60000"/>
                    <a:lumOff val="40000"/>
                  </a:schemeClr>
                </a:solidFill>
              </a:rPr>
              <a:t>object_request.html</a:t>
            </a:r>
            <a:endParaRPr lang="en-US" sz="3600">
              <a:solidFill>
                <a:schemeClr val="accent1">
                  <a:lumMod val="60000"/>
                  <a:lumOff val="40000"/>
                </a:schemeClr>
              </a:solidFill>
            </a:endParaRPr>
          </a:p>
        </p:txBody>
      </p:sp>
      <p:sp>
        <p:nvSpPr>
          <p:cNvPr id="6" name="Content Placeholder 2"/>
          <p:cNvSpPr>
            <a:spLocks noGrp="1"/>
          </p:cNvSpPr>
          <p:nvPr>
            <p:ph idx="1"/>
          </p:nvPr>
        </p:nvSpPr>
        <p:spPr>
          <a:xfrm>
            <a:off x="838200" y="3131127"/>
            <a:ext cx="10515600" cy="3045836"/>
          </a:xfrm>
        </p:spPr>
        <p:txBody>
          <a:bodyPr/>
          <a:lstStyle/>
          <a:p>
            <a:r>
              <a:rPr lang="en-US" smtClean="0"/>
              <a:t>Accessible from within the NIH network (and VPN).</a:t>
            </a:r>
          </a:p>
          <a:p>
            <a:r>
              <a:rPr lang="en-US" smtClean="0"/>
              <a:t>If off-campus, e-mail </a:t>
            </a:r>
            <a:r>
              <a:rPr lang="en-US" err="1" smtClean="0"/>
              <a:t>staff@hpc.nih.gov</a:t>
            </a:r>
            <a:r>
              <a:rPr lang="en-US" smtClean="0"/>
              <a:t>.</a:t>
            </a:r>
            <a:endParaRPr lang="en-US"/>
          </a:p>
        </p:txBody>
      </p:sp>
    </p:spTree>
    <p:extLst>
      <p:ext uri="{BB962C8B-B14F-4D97-AF65-F5344CB8AC3E}">
        <p14:creationId xmlns:p14="http://schemas.microsoft.com/office/powerpoint/2010/main" val="720669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08816" y="0"/>
            <a:ext cx="5174367" cy="6858000"/>
          </a:xfrm>
          <a:prstGeom prst="rect">
            <a:avLst/>
          </a:prstGeom>
        </p:spPr>
      </p:pic>
    </p:spTree>
    <p:extLst>
      <p:ext uri="{BB962C8B-B14F-4D97-AF65-F5344CB8AC3E}">
        <p14:creationId xmlns:p14="http://schemas.microsoft.com/office/powerpoint/2010/main" val="2030823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08816" y="0"/>
            <a:ext cx="5174367" cy="6858000"/>
          </a:xfrm>
          <a:prstGeom prst="rect">
            <a:avLst/>
          </a:prstGeom>
        </p:spPr>
      </p:pic>
      <p:sp>
        <p:nvSpPr>
          <p:cNvPr id="2" name="Frame 1"/>
          <p:cNvSpPr/>
          <p:nvPr/>
        </p:nvSpPr>
        <p:spPr>
          <a:xfrm>
            <a:off x="3081867" y="2489201"/>
            <a:ext cx="6197600" cy="1659466"/>
          </a:xfrm>
          <a:prstGeom prst="frame">
            <a:avLst>
              <a:gd name="adj1" fmla="val 66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35467" y="2929468"/>
            <a:ext cx="2810933" cy="923330"/>
          </a:xfrm>
          <a:prstGeom prst="rect">
            <a:avLst/>
          </a:prstGeom>
          <a:noFill/>
        </p:spPr>
        <p:txBody>
          <a:bodyPr wrap="square" rtlCol="0">
            <a:spAutoFit/>
          </a:bodyPr>
          <a:lstStyle/>
          <a:p>
            <a:r>
              <a:rPr lang="en-US" smtClean="0">
                <a:solidFill>
                  <a:srgbClr val="FF0000"/>
                </a:solidFill>
              </a:rPr>
              <a:t>This part of the form is the same as the disk (or shared data) request form.</a:t>
            </a:r>
            <a:endParaRPr lang="en-US">
              <a:solidFill>
                <a:srgbClr val="FF0000"/>
              </a:solidFill>
            </a:endParaRPr>
          </a:p>
        </p:txBody>
      </p:sp>
    </p:spTree>
    <p:extLst>
      <p:ext uri="{BB962C8B-B14F-4D97-AF65-F5344CB8AC3E}">
        <p14:creationId xmlns:p14="http://schemas.microsoft.com/office/powerpoint/2010/main" val="775368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08816" y="0"/>
            <a:ext cx="5174367" cy="6858000"/>
          </a:xfrm>
          <a:prstGeom prst="rect">
            <a:avLst/>
          </a:prstGeom>
        </p:spPr>
      </p:pic>
      <p:sp>
        <p:nvSpPr>
          <p:cNvPr id="2" name="Frame 1"/>
          <p:cNvSpPr/>
          <p:nvPr/>
        </p:nvSpPr>
        <p:spPr>
          <a:xfrm>
            <a:off x="3081867" y="3852797"/>
            <a:ext cx="6197600" cy="634535"/>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35467" y="2015070"/>
            <a:ext cx="2810933" cy="3970318"/>
          </a:xfrm>
          <a:prstGeom prst="rect">
            <a:avLst/>
          </a:prstGeom>
          <a:noFill/>
        </p:spPr>
        <p:txBody>
          <a:bodyPr wrap="square" rtlCol="0">
            <a:spAutoFit/>
          </a:bodyPr>
          <a:lstStyle/>
          <a:p>
            <a:r>
              <a:rPr lang="en-US" smtClean="0">
                <a:solidFill>
                  <a:srgbClr val="FF0000"/>
                </a:solidFill>
              </a:rPr>
              <a:t>Unlike your data directory, you can choose any name for your vault (within reason). If you leave this blank, the vault name will be the same as your user name.</a:t>
            </a:r>
          </a:p>
          <a:p>
            <a:endParaRPr lang="en-US">
              <a:solidFill>
                <a:srgbClr val="FF0000"/>
              </a:solidFill>
            </a:endParaRPr>
          </a:p>
          <a:p>
            <a:r>
              <a:rPr lang="en-US" smtClean="0">
                <a:solidFill>
                  <a:srgbClr val="FF0000"/>
                </a:solidFill>
              </a:rPr>
              <a:t>You also have to tell us how big you would like your vault. We generally will not give out more than 20 TB until you show that you can make effective use of it.</a:t>
            </a:r>
            <a:endParaRPr lang="en-US">
              <a:solidFill>
                <a:srgbClr val="FF0000"/>
              </a:solidFill>
            </a:endParaRPr>
          </a:p>
        </p:txBody>
      </p:sp>
    </p:spTree>
    <p:extLst>
      <p:ext uri="{BB962C8B-B14F-4D97-AF65-F5344CB8AC3E}">
        <p14:creationId xmlns:p14="http://schemas.microsoft.com/office/powerpoint/2010/main" val="20257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08816" y="0"/>
            <a:ext cx="5174367" cy="6858000"/>
          </a:xfrm>
          <a:prstGeom prst="rect">
            <a:avLst/>
          </a:prstGeom>
        </p:spPr>
      </p:pic>
      <p:sp>
        <p:nvSpPr>
          <p:cNvPr id="2" name="Frame 1"/>
          <p:cNvSpPr/>
          <p:nvPr/>
        </p:nvSpPr>
        <p:spPr>
          <a:xfrm>
            <a:off x="3081867" y="4080933"/>
            <a:ext cx="6197600" cy="1904455"/>
          </a:xfrm>
          <a:prstGeom prst="frame">
            <a:avLst>
              <a:gd name="adj1" fmla="val 44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35467" y="3810001"/>
            <a:ext cx="2810933" cy="2585323"/>
          </a:xfrm>
          <a:prstGeom prst="rect">
            <a:avLst/>
          </a:prstGeom>
          <a:noFill/>
        </p:spPr>
        <p:txBody>
          <a:bodyPr wrap="square" rtlCol="0">
            <a:spAutoFit/>
          </a:bodyPr>
          <a:lstStyle/>
          <a:p>
            <a:r>
              <a:rPr lang="en-US" smtClean="0">
                <a:solidFill>
                  <a:srgbClr val="FF0000"/>
                </a:solidFill>
              </a:rPr>
              <a:t>For your justification, be sure to specify why you are requesting object storage rather than disk storage. Letting us know whether you plan to use your own programs or HPC developed or installed tools is also helpful.</a:t>
            </a:r>
            <a:endParaRPr lang="en-US">
              <a:solidFill>
                <a:srgbClr val="FF0000"/>
              </a:solidFill>
            </a:endParaRPr>
          </a:p>
        </p:txBody>
      </p:sp>
    </p:spTree>
    <p:extLst>
      <p:ext uri="{BB962C8B-B14F-4D97-AF65-F5344CB8AC3E}">
        <p14:creationId xmlns:p14="http://schemas.microsoft.com/office/powerpoint/2010/main" val="421216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08816" y="0"/>
            <a:ext cx="5174367" cy="6858000"/>
          </a:xfrm>
          <a:prstGeom prst="rect">
            <a:avLst/>
          </a:prstGeom>
        </p:spPr>
      </p:pic>
      <p:sp>
        <p:nvSpPr>
          <p:cNvPr id="2" name="Frame 1"/>
          <p:cNvSpPr/>
          <p:nvPr/>
        </p:nvSpPr>
        <p:spPr>
          <a:xfrm>
            <a:off x="3081867" y="5266267"/>
            <a:ext cx="6197600" cy="1129057"/>
          </a:xfrm>
          <a:prstGeom prst="frame">
            <a:avLst>
              <a:gd name="adj1" fmla="val 759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86266" y="4927600"/>
            <a:ext cx="2810933" cy="1754326"/>
          </a:xfrm>
          <a:prstGeom prst="rect">
            <a:avLst/>
          </a:prstGeom>
          <a:noFill/>
        </p:spPr>
        <p:txBody>
          <a:bodyPr wrap="square" rtlCol="0">
            <a:spAutoFit/>
          </a:bodyPr>
          <a:lstStyle/>
          <a:p>
            <a:r>
              <a:rPr lang="en-US" smtClean="0">
                <a:solidFill>
                  <a:srgbClr val="FF0000"/>
                </a:solidFill>
              </a:rPr>
              <a:t>Remember to check the box at the bottom indicating that you understand what object storage is and the policies associated with its use.</a:t>
            </a:r>
            <a:endParaRPr lang="en-US">
              <a:solidFill>
                <a:srgbClr val="FF0000"/>
              </a:solidFill>
            </a:endParaRPr>
          </a:p>
        </p:txBody>
      </p:sp>
    </p:spTree>
    <p:extLst>
      <p:ext uri="{BB962C8B-B14F-4D97-AF65-F5344CB8AC3E}">
        <p14:creationId xmlns:p14="http://schemas.microsoft.com/office/powerpoint/2010/main" val="740001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Once you have submitted the form</a:t>
            </a:r>
            <a:endParaRPr lang="en-US"/>
          </a:p>
        </p:txBody>
      </p:sp>
      <p:sp>
        <p:nvSpPr>
          <p:cNvPr id="3" name="Content Placeholder 2"/>
          <p:cNvSpPr>
            <a:spLocks noGrp="1"/>
          </p:cNvSpPr>
          <p:nvPr>
            <p:ph idx="1"/>
          </p:nvPr>
        </p:nvSpPr>
        <p:spPr/>
        <p:txBody>
          <a:bodyPr/>
          <a:lstStyle/>
          <a:p>
            <a:r>
              <a:rPr lang="en-US" smtClean="0"/>
              <a:t>You’ll get an e-mail confirmation</a:t>
            </a:r>
          </a:p>
          <a:p>
            <a:r>
              <a:rPr lang="en-US" smtClean="0"/>
              <a:t>The HPC staff will contact you if there are any questions about your request</a:t>
            </a:r>
          </a:p>
          <a:p>
            <a:r>
              <a:rPr lang="en-US" smtClean="0"/>
              <a:t>Your storage will be set up. You’ll be given a set of </a:t>
            </a:r>
            <a:r>
              <a:rPr lang="en-US" b="1" smtClean="0"/>
              <a:t>access keys</a:t>
            </a:r>
            <a:r>
              <a:rPr lang="en-US" smtClean="0"/>
              <a:t> that you can use to access your space.</a:t>
            </a:r>
            <a:endParaRPr lang="en-US"/>
          </a:p>
        </p:txBody>
      </p:sp>
    </p:spTree>
    <p:extLst>
      <p:ext uri="{BB962C8B-B14F-4D97-AF65-F5344CB8AC3E}">
        <p14:creationId xmlns:p14="http://schemas.microsoft.com/office/powerpoint/2010/main" val="1280472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More policies to be aware of</a:t>
            </a:r>
            <a:endParaRPr lang="en-US"/>
          </a:p>
        </p:txBody>
      </p:sp>
      <p:sp>
        <p:nvSpPr>
          <p:cNvPr id="3" name="Content Placeholder 2"/>
          <p:cNvSpPr>
            <a:spLocks noGrp="1"/>
          </p:cNvSpPr>
          <p:nvPr>
            <p:ph idx="1"/>
          </p:nvPr>
        </p:nvSpPr>
        <p:spPr/>
        <p:txBody>
          <a:bodyPr/>
          <a:lstStyle/>
          <a:p>
            <a:r>
              <a:rPr lang="en-US" u="sng" smtClean="0"/>
              <a:t>NO</a:t>
            </a:r>
            <a:r>
              <a:rPr lang="en-US" smtClean="0"/>
              <a:t> back-ups or snapshots</a:t>
            </a:r>
          </a:p>
          <a:p>
            <a:pPr lvl="1"/>
            <a:r>
              <a:rPr lang="en-US" smtClean="0"/>
              <a:t>If you delete something from the object store, it’s</a:t>
            </a:r>
            <a:r>
              <a:rPr lang="en-US"/>
              <a:t> </a:t>
            </a:r>
            <a:r>
              <a:rPr lang="en-US" u="sng" smtClean="0"/>
              <a:t>gone</a:t>
            </a:r>
            <a:r>
              <a:rPr lang="en-US" smtClean="0"/>
              <a:t> (unless you have another copy somewhere).</a:t>
            </a:r>
          </a:p>
          <a:p>
            <a:pPr lvl="1"/>
            <a:r>
              <a:rPr lang="en-US" smtClean="0"/>
              <a:t>Likewise, if you overwrite an object, the original copy is unrecoverable.</a:t>
            </a:r>
          </a:p>
          <a:p>
            <a:r>
              <a:rPr lang="en-US" smtClean="0"/>
              <a:t>Reduce metadata operations</a:t>
            </a:r>
          </a:p>
          <a:p>
            <a:pPr lvl="1"/>
            <a:r>
              <a:rPr lang="en-US" smtClean="0"/>
              <a:t>As much as possible, avoid listing vault contents – it’s slow!</a:t>
            </a:r>
          </a:p>
          <a:p>
            <a:pPr lvl="1"/>
            <a:r>
              <a:rPr lang="en-US" smtClean="0"/>
              <a:t>Use a regular scheme for naming objects or keep an off-line index</a:t>
            </a:r>
          </a:p>
          <a:p>
            <a:r>
              <a:rPr lang="en-US" smtClean="0">
                <a:solidFill>
                  <a:srgbClr val="FF0000"/>
                </a:solidFill>
              </a:rPr>
              <a:t>No PII, PHI, or Archiving</a:t>
            </a:r>
            <a:endParaRPr lang="en-US">
              <a:solidFill>
                <a:srgbClr val="FF0000"/>
              </a:solidFill>
            </a:endParaRPr>
          </a:p>
        </p:txBody>
      </p:sp>
    </p:spTree>
    <p:extLst>
      <p:ext uri="{BB962C8B-B14F-4D97-AF65-F5344CB8AC3E}">
        <p14:creationId xmlns:p14="http://schemas.microsoft.com/office/powerpoint/2010/main" val="471576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Hands-on: setting up access</a:t>
            </a:r>
            <a:endParaRPr lang="en-US"/>
          </a:p>
        </p:txBody>
      </p:sp>
      <p:sp>
        <p:nvSpPr>
          <p:cNvPr id="3" name="Content Placeholder 2"/>
          <p:cNvSpPr>
            <a:spLocks noGrp="1"/>
          </p:cNvSpPr>
          <p:nvPr>
            <p:ph idx="1"/>
          </p:nvPr>
        </p:nvSpPr>
        <p:spPr>
          <a:xfrm>
            <a:off x="838200" y="1825625"/>
            <a:ext cx="7628467" cy="4351338"/>
          </a:xfrm>
        </p:spPr>
        <p:txBody>
          <a:bodyPr/>
          <a:lstStyle/>
          <a:p>
            <a:r>
              <a:rPr lang="en-US" smtClean="0"/>
              <a:t>I will distribute access keys to individuals/teams</a:t>
            </a:r>
          </a:p>
          <a:p>
            <a:pPr lvl="1"/>
            <a:r>
              <a:rPr lang="en-US" smtClean="0"/>
              <a:t>Note: the vaults used in this class are </a:t>
            </a:r>
            <a:r>
              <a:rPr lang="en-US" b="1" smtClean="0"/>
              <a:t>TEMPORARY</a:t>
            </a:r>
            <a:r>
              <a:rPr lang="en-US" smtClean="0"/>
              <a:t> and will be deleted a day or so after the class ends.</a:t>
            </a:r>
          </a:p>
          <a:p>
            <a:pPr lvl="1"/>
            <a:r>
              <a:rPr lang="en-US" smtClean="0"/>
              <a:t>In other words, don’t store anything you actually want to keep (only) here.</a:t>
            </a:r>
          </a:p>
          <a:p>
            <a:r>
              <a:rPr lang="en-US" smtClean="0"/>
              <a:t>Create a file /home/$USER/.</a:t>
            </a:r>
            <a:r>
              <a:rPr lang="en-US" err="1" smtClean="0"/>
              <a:t>boto</a:t>
            </a:r>
            <a:endParaRPr lang="en-US"/>
          </a:p>
          <a:p>
            <a:pPr lvl="1"/>
            <a:r>
              <a:rPr lang="en-US" smtClean="0"/>
              <a:t>Replace $USER with your user name</a:t>
            </a:r>
          </a:p>
          <a:p>
            <a:pPr lvl="1"/>
            <a:r>
              <a:rPr lang="en-US" smtClean="0"/>
              <a:t>Make sure the file is </a:t>
            </a:r>
            <a:r>
              <a:rPr lang="en-US" u="sng" smtClean="0"/>
              <a:t>only readable by you</a:t>
            </a:r>
            <a:endParaRPr lang="en-US" smtClean="0"/>
          </a:p>
          <a:p>
            <a:r>
              <a:rPr lang="en-US" smtClean="0"/>
              <a:t>Put the following contents in the file:</a:t>
            </a:r>
            <a:endParaRPr lang="en-US"/>
          </a:p>
        </p:txBody>
      </p:sp>
      <p:pic>
        <p:nvPicPr>
          <p:cNvPr id="3074" name="Picture 2" descr="ttp://d3sk73qjanf67d.cloudfront.net/wp-content/uploads/2016/06/10094034/Lock-and-k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2462" y="1236133"/>
            <a:ext cx="3829538" cy="2489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185333" y="5580062"/>
            <a:ext cx="5283200" cy="901700"/>
          </a:xfrm>
          <a:prstGeom prst="rect">
            <a:avLst/>
          </a:prstGeom>
        </p:spPr>
      </p:pic>
    </p:spTree>
    <p:extLst>
      <p:ext uri="{BB962C8B-B14F-4D97-AF65-F5344CB8AC3E}">
        <p14:creationId xmlns:p14="http://schemas.microsoft.com/office/powerpoint/2010/main" val="179207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Hands-on: setting up access</a:t>
            </a:r>
            <a:endParaRPr lang="en-US"/>
          </a:p>
        </p:txBody>
      </p:sp>
      <p:sp>
        <p:nvSpPr>
          <p:cNvPr id="3" name="Content Placeholder 2"/>
          <p:cNvSpPr>
            <a:spLocks noGrp="1"/>
          </p:cNvSpPr>
          <p:nvPr>
            <p:ph idx="1"/>
          </p:nvPr>
        </p:nvSpPr>
        <p:spPr>
          <a:xfrm>
            <a:off x="838200" y="1825625"/>
            <a:ext cx="7628467" cy="4351338"/>
          </a:xfrm>
        </p:spPr>
        <p:txBody>
          <a:bodyPr>
            <a:normAutofit fontScale="92500"/>
          </a:bodyPr>
          <a:lstStyle/>
          <a:p>
            <a:r>
              <a:rPr lang="en-US" smtClean="0"/>
              <a:t>Check that you can “see” your vault when you do </a:t>
            </a:r>
            <a:r>
              <a:rPr lang="en-US" err="1" smtClean="0"/>
              <a:t>obj_df</a:t>
            </a:r>
            <a:r>
              <a:rPr lang="en-US" smtClean="0"/>
              <a:t>.</a:t>
            </a:r>
          </a:p>
          <a:p>
            <a:pPr lvl="1"/>
            <a:r>
              <a:rPr lang="en-US" smtClean="0"/>
              <a:t>Note – </a:t>
            </a:r>
            <a:r>
              <a:rPr lang="en-US" err="1" smtClean="0"/>
              <a:t>obj_df</a:t>
            </a:r>
            <a:r>
              <a:rPr lang="en-US" smtClean="0"/>
              <a:t> will not work with temporary student vaults.</a:t>
            </a:r>
          </a:p>
          <a:p>
            <a:pPr lvl="1"/>
            <a:r>
              <a:rPr lang="en-US" smtClean="0"/>
              <a:t>How much space do you have on the object store?</a:t>
            </a:r>
          </a:p>
          <a:p>
            <a:pPr lvl="1"/>
            <a:r>
              <a:rPr lang="en-US" smtClean="0"/>
              <a:t>Tip: </a:t>
            </a:r>
            <a:r>
              <a:rPr lang="en-US" err="1" smtClean="0"/>
              <a:t>obj_df</a:t>
            </a:r>
            <a:r>
              <a:rPr lang="en-US" smtClean="0"/>
              <a:t> reports value in bytes, which is not very easy to read. Use “</a:t>
            </a:r>
            <a:r>
              <a:rPr lang="en-US" err="1" smtClean="0"/>
              <a:t>obj_df</a:t>
            </a:r>
            <a:r>
              <a:rPr lang="en-US" smtClean="0"/>
              <a:t> -h” to get human-readable values.</a:t>
            </a:r>
          </a:p>
          <a:p>
            <a:r>
              <a:rPr lang="en-US" smtClean="0"/>
              <a:t>Run “</a:t>
            </a:r>
            <a:r>
              <a:rPr lang="en-US" err="1" smtClean="0"/>
              <a:t>obj_ls</a:t>
            </a:r>
            <a:r>
              <a:rPr lang="en-US" smtClean="0"/>
              <a:t>” to see the contents of your vault</a:t>
            </a:r>
          </a:p>
          <a:p>
            <a:pPr lvl="1"/>
            <a:r>
              <a:rPr lang="en-US" smtClean="0"/>
              <a:t>This </a:t>
            </a:r>
            <a:r>
              <a:rPr lang="en-US" b="1" smtClean="0"/>
              <a:t>will</a:t>
            </a:r>
            <a:r>
              <a:rPr lang="en-US" smtClean="0"/>
              <a:t> work with temporary student vaults</a:t>
            </a:r>
          </a:p>
          <a:p>
            <a:pPr lvl="1"/>
            <a:r>
              <a:rPr lang="en-US" smtClean="0"/>
              <a:t>If your vault name is not the same as your username, use “-v &lt;</a:t>
            </a:r>
            <a:r>
              <a:rPr lang="en-US" err="1" smtClean="0"/>
              <a:t>vaultname</a:t>
            </a:r>
            <a:r>
              <a:rPr lang="en-US" smtClean="0"/>
              <a:t>&gt;” to specify which vault.</a:t>
            </a:r>
          </a:p>
          <a:p>
            <a:pPr lvl="1"/>
            <a:r>
              <a:rPr lang="en-US" smtClean="0"/>
              <a:t>Is there anything in your vault?</a:t>
            </a:r>
            <a:endParaRPr lang="en-US"/>
          </a:p>
        </p:txBody>
      </p:sp>
      <p:pic>
        <p:nvPicPr>
          <p:cNvPr id="3074" name="Picture 2" descr="ttp://d3sk73qjanf67d.cloudfront.net/wp-content/uploads/2016/06/10094034/Lock-and-k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2462" y="1236133"/>
            <a:ext cx="3829538" cy="248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997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Introductions and </a:t>
            </a:r>
            <a:r>
              <a:rPr lang="en-US" err="1" smtClean="0"/>
              <a:t>Administrivia</a:t>
            </a:r>
            <a:r>
              <a:rPr lang="en-US" smtClean="0"/>
              <a:t> </a:t>
            </a:r>
            <a:endParaRPr lang="en-US"/>
          </a:p>
        </p:txBody>
      </p:sp>
      <p:sp>
        <p:nvSpPr>
          <p:cNvPr id="3" name="Content Placeholder 2"/>
          <p:cNvSpPr>
            <a:spLocks noGrp="1"/>
          </p:cNvSpPr>
          <p:nvPr>
            <p:ph idx="1"/>
          </p:nvPr>
        </p:nvSpPr>
        <p:spPr/>
        <p:txBody>
          <a:bodyPr/>
          <a:lstStyle/>
          <a:p>
            <a:r>
              <a:rPr lang="en-US" smtClean="0"/>
              <a:t>Who am I?</a:t>
            </a:r>
          </a:p>
          <a:p>
            <a:r>
              <a:rPr lang="en-US" smtClean="0"/>
              <a:t>Who are you?</a:t>
            </a:r>
          </a:p>
          <a:p>
            <a:pPr lvl="1"/>
            <a:r>
              <a:rPr lang="en-US" smtClean="0"/>
              <a:t>How much data are you storing on the HPC systems?</a:t>
            </a:r>
          </a:p>
          <a:p>
            <a:pPr lvl="1"/>
            <a:r>
              <a:rPr lang="en-US" smtClean="0"/>
              <a:t>What do you know about object storage?</a:t>
            </a:r>
          </a:p>
          <a:p>
            <a:pPr lvl="1"/>
            <a:r>
              <a:rPr lang="en-US" smtClean="0"/>
              <a:t>What makes you interested in object storage?</a:t>
            </a:r>
          </a:p>
          <a:p>
            <a:pPr lvl="1"/>
            <a:r>
              <a:rPr lang="en-US" smtClean="0"/>
              <a:t>How can I and the rest of our staff help you?</a:t>
            </a:r>
          </a:p>
          <a:p>
            <a:r>
              <a:rPr lang="en-US" smtClean="0"/>
              <a:t>Can you access your HPC account?</a:t>
            </a:r>
          </a:p>
          <a:p>
            <a:r>
              <a:rPr lang="en-US" smtClean="0"/>
              <a:t>Do you have an object storage allocation already?</a:t>
            </a:r>
          </a:p>
        </p:txBody>
      </p:sp>
    </p:spTree>
    <p:extLst>
      <p:ext uri="{BB962C8B-B14F-4D97-AF65-F5344CB8AC3E}">
        <p14:creationId xmlns:p14="http://schemas.microsoft.com/office/powerpoint/2010/main" val="311187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a:p>
        </p:txBody>
      </p:sp>
      <p:sp>
        <p:nvSpPr>
          <p:cNvPr id="3" name="Content Placeholder 2"/>
          <p:cNvSpPr>
            <a:spLocks noGrp="1"/>
          </p:cNvSpPr>
          <p:nvPr>
            <p:ph idx="1"/>
          </p:nvPr>
        </p:nvSpPr>
        <p:spPr/>
        <p:txBody>
          <a:bodyPr/>
          <a:lstStyle/>
          <a:p>
            <a:r>
              <a:rPr lang="en-US" smtClean="0">
                <a:solidFill>
                  <a:schemeClr val="bg1">
                    <a:lumMod val="75000"/>
                  </a:schemeClr>
                </a:solidFill>
              </a:rPr>
              <a:t>Overview of the object storage</a:t>
            </a:r>
          </a:p>
          <a:p>
            <a:r>
              <a:rPr lang="en-US" smtClean="0">
                <a:solidFill>
                  <a:schemeClr val="bg1">
                    <a:lumMod val="75000"/>
                  </a:schemeClr>
                </a:solidFill>
              </a:rPr>
              <a:t>A first practical example</a:t>
            </a:r>
          </a:p>
          <a:p>
            <a:r>
              <a:rPr lang="en-US" smtClean="0">
                <a:solidFill>
                  <a:schemeClr val="bg1">
                    <a:lumMod val="75000"/>
                  </a:schemeClr>
                </a:solidFill>
              </a:rPr>
              <a:t>When would you want to use object storage?</a:t>
            </a:r>
          </a:p>
          <a:p>
            <a:r>
              <a:rPr lang="en-US" smtClean="0">
                <a:solidFill>
                  <a:schemeClr val="bg1">
                    <a:lumMod val="75000"/>
                  </a:schemeClr>
                </a:solidFill>
              </a:rPr>
              <a:t>How do you get access to the object storage?</a:t>
            </a:r>
          </a:p>
          <a:p>
            <a:r>
              <a:rPr lang="en-US" smtClean="0"/>
              <a:t>Using the NIH HPC object storage</a:t>
            </a:r>
          </a:p>
          <a:p>
            <a:pPr lvl="1"/>
            <a:r>
              <a:rPr lang="en-US" smtClean="0"/>
              <a:t>HPC staff developed tools</a:t>
            </a:r>
          </a:p>
          <a:p>
            <a:pPr lvl="1"/>
            <a:r>
              <a:rPr lang="en-US" err="1" smtClean="0"/>
              <a:t>Rclone</a:t>
            </a:r>
            <a:endParaRPr lang="en-US" smtClean="0"/>
          </a:p>
          <a:p>
            <a:pPr lvl="1"/>
            <a:r>
              <a:rPr lang="en-US" smtClean="0"/>
              <a:t>s3cmd</a:t>
            </a:r>
          </a:p>
          <a:p>
            <a:r>
              <a:rPr lang="en-US" smtClean="0">
                <a:solidFill>
                  <a:schemeClr val="bg1">
                    <a:lumMod val="75000"/>
                  </a:schemeClr>
                </a:solidFill>
              </a:rPr>
              <a:t>Programming your own tools</a:t>
            </a:r>
            <a:endParaRPr lang="en-US">
              <a:solidFill>
                <a:schemeClr val="bg1">
                  <a:lumMod val="75000"/>
                </a:schemeClr>
              </a:solidFill>
            </a:endParaRPr>
          </a:p>
        </p:txBody>
      </p:sp>
    </p:spTree>
    <p:extLst>
      <p:ext uri="{BB962C8B-B14F-4D97-AF65-F5344CB8AC3E}">
        <p14:creationId xmlns:p14="http://schemas.microsoft.com/office/powerpoint/2010/main" val="973996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 of staff-developed tools</a:t>
            </a:r>
            <a:endParaRPr lang="en-US"/>
          </a:p>
        </p:txBody>
      </p:sp>
      <p:pic>
        <p:nvPicPr>
          <p:cNvPr id="4" name="Picture 3"/>
          <p:cNvPicPr>
            <a:picLocks noChangeAspect="1"/>
          </p:cNvPicPr>
          <p:nvPr/>
        </p:nvPicPr>
        <p:blipFill>
          <a:blip r:embed="rId2"/>
          <a:stretch>
            <a:fillRect/>
          </a:stretch>
        </p:blipFill>
        <p:spPr>
          <a:xfrm>
            <a:off x="0" y="1654141"/>
            <a:ext cx="12192000" cy="4852045"/>
          </a:xfrm>
          <a:prstGeom prst="rect">
            <a:avLst/>
          </a:prstGeom>
        </p:spPr>
      </p:pic>
    </p:spTree>
    <p:extLst>
      <p:ext uri="{BB962C8B-B14F-4D97-AF65-F5344CB8AC3E}">
        <p14:creationId xmlns:p14="http://schemas.microsoft.com/office/powerpoint/2010/main" val="567994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Using obj_df</a:t>
            </a:r>
            <a:endParaRPr lang="en-US"/>
          </a:p>
        </p:txBody>
      </p:sp>
      <p:sp>
        <p:nvSpPr>
          <p:cNvPr id="3" name="Content Placeholder 2"/>
          <p:cNvSpPr>
            <a:spLocks noGrp="1"/>
          </p:cNvSpPr>
          <p:nvPr>
            <p:ph idx="1"/>
          </p:nvPr>
        </p:nvSpPr>
        <p:spPr>
          <a:xfrm>
            <a:off x="838200" y="4959927"/>
            <a:ext cx="10515600" cy="1217036"/>
          </a:xfrm>
        </p:spPr>
        <p:txBody>
          <a:bodyPr>
            <a:normAutofit fontScale="92500"/>
          </a:bodyPr>
          <a:lstStyle/>
          <a:p>
            <a:r>
              <a:rPr lang="en-US" smtClean="0"/>
              <a:t>Shows you how much space you have on vaults you have </a:t>
            </a:r>
            <a:r>
              <a:rPr lang="en-US" b="1" smtClean="0"/>
              <a:t>write</a:t>
            </a:r>
            <a:r>
              <a:rPr lang="en-US" smtClean="0"/>
              <a:t> access to.</a:t>
            </a:r>
          </a:p>
          <a:p>
            <a:r>
              <a:rPr lang="en-US" smtClean="0"/>
              <a:t>Can get the same information (in a slightly different format) via </a:t>
            </a:r>
            <a:r>
              <a:rPr lang="en-US" err="1" smtClean="0"/>
              <a:t>checkquota</a:t>
            </a:r>
            <a:r>
              <a:rPr lang="en-US" smtClean="0"/>
              <a:t> </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120" y="1783767"/>
            <a:ext cx="10848116" cy="8555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3169227"/>
            <a:ext cx="10855037" cy="846054"/>
          </a:xfrm>
          <a:prstGeom prst="rect">
            <a:avLst/>
          </a:prstGeom>
        </p:spPr>
      </p:pic>
    </p:spTree>
    <p:extLst>
      <p:ext uri="{BB962C8B-B14F-4D97-AF65-F5344CB8AC3E}">
        <p14:creationId xmlns:p14="http://schemas.microsoft.com/office/powerpoint/2010/main" val="653631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Using </a:t>
            </a:r>
            <a:r>
              <a:rPr lang="en-US" err="1" smtClean="0"/>
              <a:t>obj_ls</a:t>
            </a:r>
            <a:endParaRPr lang="en-US"/>
          </a:p>
        </p:txBody>
      </p:sp>
      <p:sp>
        <p:nvSpPr>
          <p:cNvPr id="3" name="Content Placeholder 2"/>
          <p:cNvSpPr>
            <a:spLocks noGrp="1"/>
          </p:cNvSpPr>
          <p:nvPr>
            <p:ph idx="1"/>
          </p:nvPr>
        </p:nvSpPr>
        <p:spPr>
          <a:xfrm>
            <a:off x="838200" y="1825625"/>
            <a:ext cx="10515600" cy="1374775"/>
          </a:xfrm>
        </p:spPr>
        <p:txBody>
          <a:bodyPr>
            <a:normAutofit/>
          </a:bodyPr>
          <a:lstStyle/>
          <a:p>
            <a:r>
              <a:rPr lang="en-US" smtClean="0"/>
              <a:t>Lists objects in a vault</a:t>
            </a:r>
          </a:p>
          <a:p>
            <a:r>
              <a:rPr lang="en-US" smtClean="0"/>
              <a:t>Owner ID is specific to the object store (i.e. not a Linux UID)</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3302005"/>
            <a:ext cx="10058400" cy="3044451"/>
          </a:xfrm>
          <a:prstGeom prst="rect">
            <a:avLst/>
          </a:prstGeom>
        </p:spPr>
      </p:pic>
    </p:spTree>
    <p:extLst>
      <p:ext uri="{BB962C8B-B14F-4D97-AF65-F5344CB8AC3E}">
        <p14:creationId xmlns:p14="http://schemas.microsoft.com/office/powerpoint/2010/main" val="77572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 prettier view</a:t>
            </a:r>
            <a:endParaRPr lang="en-US"/>
          </a:p>
        </p:txBody>
      </p:sp>
      <p:sp>
        <p:nvSpPr>
          <p:cNvPr id="3" name="Content Placeholder 2"/>
          <p:cNvSpPr>
            <a:spLocks noGrp="1"/>
          </p:cNvSpPr>
          <p:nvPr>
            <p:ph idx="1"/>
          </p:nvPr>
        </p:nvSpPr>
        <p:spPr>
          <a:xfrm>
            <a:off x="838200" y="1825625"/>
            <a:ext cx="10515600" cy="1153102"/>
          </a:xfrm>
        </p:spPr>
        <p:txBody>
          <a:bodyPr/>
          <a:lstStyle/>
          <a:p>
            <a:r>
              <a:rPr lang="en-US" smtClean="0"/>
              <a:t>-h: sizes are human readable</a:t>
            </a:r>
          </a:p>
          <a:p>
            <a:r>
              <a:rPr lang="en-US" smtClean="0"/>
              <a:t>-m: only print out files that match a given pattern</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76" y="3553694"/>
            <a:ext cx="11836229" cy="1267690"/>
          </a:xfrm>
          <a:prstGeom prst="rect">
            <a:avLst/>
          </a:prstGeom>
        </p:spPr>
      </p:pic>
    </p:spTree>
    <p:extLst>
      <p:ext uri="{BB962C8B-B14F-4D97-AF65-F5344CB8AC3E}">
        <p14:creationId xmlns:p14="http://schemas.microsoft.com/office/powerpoint/2010/main" val="738094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Listing different vaults</a:t>
            </a:r>
            <a:endParaRPr lang="en-US"/>
          </a:p>
        </p:txBody>
      </p:sp>
      <p:sp>
        <p:nvSpPr>
          <p:cNvPr id="3" name="Content Placeholder 2"/>
          <p:cNvSpPr>
            <a:spLocks noGrp="1"/>
          </p:cNvSpPr>
          <p:nvPr>
            <p:ph idx="1"/>
          </p:nvPr>
        </p:nvSpPr>
        <p:spPr>
          <a:xfrm>
            <a:off x="838200" y="1825625"/>
            <a:ext cx="10515600" cy="1762702"/>
          </a:xfrm>
        </p:spPr>
        <p:txBody>
          <a:bodyPr/>
          <a:lstStyle/>
          <a:p>
            <a:r>
              <a:rPr lang="en-US" smtClean="0"/>
              <a:t>Some users have access to multiple vaults (see </a:t>
            </a:r>
            <a:r>
              <a:rPr lang="en-US" err="1" smtClean="0"/>
              <a:t>obj_df</a:t>
            </a:r>
            <a:r>
              <a:rPr lang="en-US" smtClean="0"/>
              <a:t>)</a:t>
            </a:r>
          </a:p>
          <a:p>
            <a:r>
              <a:rPr lang="en-US" smtClean="0"/>
              <a:t>Use -v flag on </a:t>
            </a:r>
            <a:r>
              <a:rPr lang="en-US" b="1" smtClean="0"/>
              <a:t>all</a:t>
            </a:r>
            <a:r>
              <a:rPr lang="en-US" smtClean="0"/>
              <a:t> </a:t>
            </a:r>
            <a:r>
              <a:rPr lang="en-US" err="1" smtClean="0"/>
              <a:t>obj</a:t>
            </a:r>
            <a:r>
              <a:rPr lang="en-US" smtClean="0"/>
              <a:t> tools to specify  a vault</a:t>
            </a:r>
          </a:p>
          <a:p>
            <a:pPr lvl="1"/>
            <a:r>
              <a:rPr lang="en-US" smtClean="0"/>
              <a:t>The default vault is the same as your username (may not exist)</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42" y="3278910"/>
            <a:ext cx="10766081" cy="3274289"/>
          </a:xfrm>
          <a:prstGeom prst="rect">
            <a:avLst/>
          </a:prstGeom>
        </p:spPr>
      </p:pic>
    </p:spTree>
    <p:extLst>
      <p:ext uri="{BB962C8B-B14F-4D97-AF65-F5344CB8AC3E}">
        <p14:creationId xmlns:p14="http://schemas.microsoft.com/office/powerpoint/2010/main" val="1215471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Putting data onto the object store</a:t>
            </a:r>
            <a:endParaRPr lang="en-US"/>
          </a:p>
        </p:txBody>
      </p:sp>
      <p:sp>
        <p:nvSpPr>
          <p:cNvPr id="3" name="Content Placeholder 2"/>
          <p:cNvSpPr>
            <a:spLocks noGrp="1"/>
          </p:cNvSpPr>
          <p:nvPr>
            <p:ph idx="1"/>
          </p:nvPr>
        </p:nvSpPr>
        <p:spPr>
          <a:xfrm>
            <a:off x="838200" y="1825624"/>
            <a:ext cx="3900055" cy="3508375"/>
          </a:xfrm>
        </p:spPr>
        <p:txBody>
          <a:bodyPr/>
          <a:lstStyle/>
          <a:p>
            <a:r>
              <a:rPr lang="en-US" smtClean="0"/>
              <a:t>Use </a:t>
            </a:r>
            <a:r>
              <a:rPr lang="en-US" err="1" smtClean="0"/>
              <a:t>obj_put</a:t>
            </a:r>
            <a:endParaRPr lang="en-US" smtClean="0"/>
          </a:p>
          <a:p>
            <a:r>
              <a:rPr lang="en-US" smtClean="0"/>
              <a:t>Numerous options – we’ll go through some of the more important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945" y="1614097"/>
            <a:ext cx="7255172" cy="5201196"/>
          </a:xfrm>
          <a:prstGeom prst="rect">
            <a:avLst/>
          </a:prstGeom>
        </p:spPr>
      </p:pic>
    </p:spTree>
    <p:extLst>
      <p:ext uri="{BB962C8B-B14F-4D97-AF65-F5344CB8AC3E}">
        <p14:creationId xmlns:p14="http://schemas.microsoft.com/office/powerpoint/2010/main" val="1335295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Putting data onto the object store</a:t>
            </a:r>
            <a:endParaRPr lang="en-US"/>
          </a:p>
        </p:txBody>
      </p:sp>
      <p:sp>
        <p:nvSpPr>
          <p:cNvPr id="3" name="Content Placeholder 2"/>
          <p:cNvSpPr>
            <a:spLocks noGrp="1"/>
          </p:cNvSpPr>
          <p:nvPr>
            <p:ph idx="1"/>
          </p:nvPr>
        </p:nvSpPr>
        <p:spPr>
          <a:xfrm>
            <a:off x="838200" y="1825624"/>
            <a:ext cx="3900055" cy="4644449"/>
          </a:xfrm>
        </p:spPr>
        <p:txBody>
          <a:bodyPr>
            <a:normAutofit/>
          </a:bodyPr>
          <a:lstStyle/>
          <a:p>
            <a:r>
              <a:rPr lang="en-US" smtClean="0"/>
              <a:t>Use prefix (-p, --prefix) to make a “directory”, e.g. ”-p </a:t>
            </a:r>
            <a:r>
              <a:rPr lang="en-US" err="1" smtClean="0"/>
              <a:t>new_results</a:t>
            </a:r>
            <a:r>
              <a:rPr lang="en-US" smtClean="0"/>
              <a:t>/”</a:t>
            </a:r>
          </a:p>
          <a:p>
            <a:pPr lvl="1"/>
            <a:r>
              <a:rPr lang="en-US" smtClean="0"/>
              <a:t>Trailing slash is important!</a:t>
            </a:r>
          </a:p>
          <a:p>
            <a:r>
              <a:rPr lang="en-US" smtClean="0"/>
              <a:t>Use –F (--full-</a:t>
            </a:r>
            <a:r>
              <a:rPr lang="en-US" err="1" smtClean="0"/>
              <a:t>objname</a:t>
            </a:r>
            <a:r>
              <a:rPr lang="en-US" smtClean="0"/>
              <a:t>) to have the object name be the full path on the system.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945" y="1614097"/>
            <a:ext cx="7255172" cy="5201196"/>
          </a:xfrm>
          <a:prstGeom prst="rect">
            <a:avLst/>
          </a:prstGeom>
        </p:spPr>
      </p:pic>
    </p:spTree>
    <p:extLst>
      <p:ext uri="{BB962C8B-B14F-4D97-AF65-F5344CB8AC3E}">
        <p14:creationId xmlns:p14="http://schemas.microsoft.com/office/powerpoint/2010/main" val="2108719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 example</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934" y="2506516"/>
            <a:ext cx="11667638" cy="1608283"/>
          </a:xfrm>
          <a:prstGeom prst="rect">
            <a:avLst/>
          </a:prstGeom>
        </p:spPr>
      </p:pic>
    </p:spTree>
    <p:extLst>
      <p:ext uri="{BB962C8B-B14F-4D97-AF65-F5344CB8AC3E}">
        <p14:creationId xmlns:p14="http://schemas.microsoft.com/office/powerpoint/2010/main" val="203988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Getting the data back with </a:t>
            </a:r>
            <a:r>
              <a:rPr lang="en-US" err="1" smtClean="0"/>
              <a:t>obj_get</a:t>
            </a:r>
            <a:endParaRPr lang="en-US"/>
          </a:p>
        </p:txBody>
      </p:sp>
      <p:sp>
        <p:nvSpPr>
          <p:cNvPr id="3" name="Content Placeholder 2"/>
          <p:cNvSpPr>
            <a:spLocks noGrp="1"/>
          </p:cNvSpPr>
          <p:nvPr>
            <p:ph idx="1"/>
          </p:nvPr>
        </p:nvSpPr>
        <p:spPr>
          <a:xfrm>
            <a:off x="838201" y="1825625"/>
            <a:ext cx="4094016" cy="4351338"/>
          </a:xfrm>
        </p:spPr>
        <p:txBody>
          <a:bodyPr/>
          <a:lstStyle/>
          <a:p>
            <a:r>
              <a:rPr lang="en-US" smtClean="0"/>
              <a:t>Like </a:t>
            </a:r>
            <a:r>
              <a:rPr lang="en-US" err="1" smtClean="0"/>
              <a:t>obj_put</a:t>
            </a:r>
            <a:r>
              <a:rPr lang="en-US" smtClean="0"/>
              <a:t>, has a lot of options</a:t>
            </a:r>
          </a:p>
          <a:p>
            <a:r>
              <a:rPr lang="en-US" smtClean="0"/>
              <a:t>Several are important!</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216" y="1690069"/>
            <a:ext cx="7129320" cy="4834265"/>
          </a:xfrm>
          <a:prstGeom prst="rect">
            <a:avLst/>
          </a:prstGeom>
        </p:spPr>
      </p:pic>
    </p:spTree>
    <p:extLst>
      <p:ext uri="{BB962C8B-B14F-4D97-AF65-F5344CB8AC3E}">
        <p14:creationId xmlns:p14="http://schemas.microsoft.com/office/powerpoint/2010/main" val="129672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a:p>
        </p:txBody>
      </p:sp>
      <p:sp>
        <p:nvSpPr>
          <p:cNvPr id="3" name="Content Placeholder 2"/>
          <p:cNvSpPr>
            <a:spLocks noGrp="1"/>
          </p:cNvSpPr>
          <p:nvPr>
            <p:ph idx="1"/>
          </p:nvPr>
        </p:nvSpPr>
        <p:spPr/>
        <p:txBody>
          <a:bodyPr/>
          <a:lstStyle/>
          <a:p>
            <a:r>
              <a:rPr lang="en-US" smtClean="0"/>
              <a:t>Overview of the object storage</a:t>
            </a:r>
          </a:p>
          <a:p>
            <a:r>
              <a:rPr lang="en-US" smtClean="0">
                <a:solidFill>
                  <a:schemeClr val="bg1">
                    <a:lumMod val="75000"/>
                  </a:schemeClr>
                </a:solidFill>
              </a:rPr>
              <a:t>A first practical example</a:t>
            </a:r>
          </a:p>
          <a:p>
            <a:r>
              <a:rPr lang="en-US" smtClean="0">
                <a:solidFill>
                  <a:schemeClr val="bg1">
                    <a:lumMod val="75000"/>
                  </a:schemeClr>
                </a:solidFill>
              </a:rPr>
              <a:t>When would you want to use object storage?</a:t>
            </a:r>
          </a:p>
          <a:p>
            <a:r>
              <a:rPr lang="en-US" smtClean="0">
                <a:solidFill>
                  <a:schemeClr val="bg1">
                    <a:lumMod val="75000"/>
                  </a:schemeClr>
                </a:solidFill>
              </a:rPr>
              <a:t>How do you get access to the object storage?</a:t>
            </a:r>
          </a:p>
          <a:p>
            <a:r>
              <a:rPr lang="en-US" smtClean="0">
                <a:solidFill>
                  <a:schemeClr val="bg1">
                    <a:lumMod val="75000"/>
                  </a:schemeClr>
                </a:solidFill>
              </a:rPr>
              <a:t>Using the NIH HPC object storage</a:t>
            </a:r>
          </a:p>
          <a:p>
            <a:pPr lvl="1"/>
            <a:r>
              <a:rPr lang="en-US" smtClean="0">
                <a:solidFill>
                  <a:schemeClr val="bg1">
                    <a:lumMod val="75000"/>
                  </a:schemeClr>
                </a:solidFill>
              </a:rPr>
              <a:t>HPC staff developed tools</a:t>
            </a:r>
          </a:p>
          <a:p>
            <a:pPr lvl="1"/>
            <a:r>
              <a:rPr lang="en-US" err="1" smtClean="0">
                <a:solidFill>
                  <a:schemeClr val="bg1">
                    <a:lumMod val="75000"/>
                  </a:schemeClr>
                </a:solidFill>
              </a:rPr>
              <a:t>Rclone</a:t>
            </a:r>
            <a:endParaRPr lang="en-US" smtClean="0">
              <a:solidFill>
                <a:schemeClr val="bg1">
                  <a:lumMod val="75000"/>
                </a:schemeClr>
              </a:solidFill>
            </a:endParaRPr>
          </a:p>
          <a:p>
            <a:pPr lvl="1"/>
            <a:r>
              <a:rPr lang="en-US" smtClean="0">
                <a:solidFill>
                  <a:schemeClr val="bg1">
                    <a:lumMod val="75000"/>
                  </a:schemeClr>
                </a:solidFill>
              </a:rPr>
              <a:t>s3cmd</a:t>
            </a:r>
          </a:p>
          <a:p>
            <a:r>
              <a:rPr lang="en-US" smtClean="0">
                <a:solidFill>
                  <a:schemeClr val="bg1">
                    <a:lumMod val="75000"/>
                  </a:schemeClr>
                </a:solidFill>
              </a:rPr>
              <a:t>Programming your own tools</a:t>
            </a:r>
            <a:endParaRPr lang="en-US">
              <a:solidFill>
                <a:schemeClr val="bg1">
                  <a:lumMod val="75000"/>
                </a:schemeClr>
              </a:solidFill>
            </a:endParaRPr>
          </a:p>
        </p:txBody>
      </p:sp>
    </p:spTree>
    <p:extLst>
      <p:ext uri="{BB962C8B-B14F-4D97-AF65-F5344CB8AC3E}">
        <p14:creationId xmlns:p14="http://schemas.microsoft.com/office/powerpoint/2010/main" val="1799158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Getting the data back with </a:t>
            </a:r>
            <a:r>
              <a:rPr lang="en-US" err="1" smtClean="0"/>
              <a:t>obj_get</a:t>
            </a:r>
            <a:endParaRPr lang="en-US"/>
          </a:p>
        </p:txBody>
      </p:sp>
      <p:sp>
        <p:nvSpPr>
          <p:cNvPr id="3" name="Content Placeholder 2"/>
          <p:cNvSpPr>
            <a:spLocks noGrp="1"/>
          </p:cNvSpPr>
          <p:nvPr>
            <p:ph idx="1"/>
          </p:nvPr>
        </p:nvSpPr>
        <p:spPr>
          <a:xfrm>
            <a:off x="838201" y="1825625"/>
            <a:ext cx="4094016" cy="4351338"/>
          </a:xfrm>
        </p:spPr>
        <p:txBody>
          <a:bodyPr/>
          <a:lstStyle/>
          <a:p>
            <a:r>
              <a:rPr lang="en-US" smtClean="0"/>
              <a:t>Note use of -r, -o, and -p</a:t>
            </a:r>
          </a:p>
          <a:p>
            <a:pPr lvl="1"/>
            <a:r>
              <a:rPr lang="en-US" smtClean="0"/>
              <a:t>Rely on having </a:t>
            </a:r>
            <a:r>
              <a:rPr lang="en-US" u="sng" smtClean="0"/>
              <a:t>metadata</a:t>
            </a:r>
            <a:r>
              <a:rPr lang="en-US" smtClean="0"/>
              <a:t> associated w/ the object.</a:t>
            </a:r>
          </a:p>
          <a:p>
            <a:pPr lvl="1"/>
            <a:r>
              <a:rPr lang="en-US" smtClean="0"/>
              <a:t>Probably will not work unless placed with </a:t>
            </a:r>
            <a:r>
              <a:rPr lang="en-US" err="1" smtClean="0"/>
              <a:t>obj_put</a:t>
            </a:r>
            <a:r>
              <a:rPr lang="en-US" smtClean="0"/>
              <a:t>.</a:t>
            </a:r>
          </a:p>
          <a:p>
            <a:pPr lvl="1"/>
            <a:r>
              <a:rPr lang="en-US" err="1" smtClean="0"/>
              <a:t>Overriden</a:t>
            </a:r>
            <a:r>
              <a:rPr lang="en-US" smtClean="0"/>
              <a:t> by -D </a:t>
            </a:r>
          </a:p>
          <a:p>
            <a:r>
              <a:rPr lang="en-US" smtClean="0"/>
              <a:t>--</a:t>
            </a:r>
            <a:r>
              <a:rPr lang="en-US" err="1" smtClean="0"/>
              <a:t>stdout</a:t>
            </a:r>
            <a:r>
              <a:rPr lang="en-US" smtClean="0"/>
              <a:t> is a very useful option</a:t>
            </a:r>
          </a:p>
          <a:p>
            <a:pPr lvl="1"/>
            <a:r>
              <a:rPr lang="en-US" smtClean="0"/>
              <a:t>Stream object data to programs</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216" y="1690069"/>
            <a:ext cx="7129320" cy="4834265"/>
          </a:xfrm>
          <a:prstGeom prst="rect">
            <a:avLst/>
          </a:prstGeom>
        </p:spPr>
      </p:pic>
    </p:spTree>
    <p:extLst>
      <p:ext uri="{BB962C8B-B14F-4D97-AF65-F5344CB8AC3E}">
        <p14:creationId xmlns:p14="http://schemas.microsoft.com/office/powerpoint/2010/main" val="268094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Streaming to </a:t>
            </a:r>
            <a:r>
              <a:rPr lang="en-US" err="1" smtClean="0"/>
              <a:t>stdout</a:t>
            </a:r>
            <a:r>
              <a:rPr lang="en-US" smtClean="0"/>
              <a:t> example</a:t>
            </a:r>
            <a:endParaRPr lang="en-US"/>
          </a:p>
        </p:txBody>
      </p:sp>
      <p:sp>
        <p:nvSpPr>
          <p:cNvPr id="3" name="Content Placeholder 2"/>
          <p:cNvSpPr>
            <a:spLocks noGrp="1"/>
          </p:cNvSpPr>
          <p:nvPr>
            <p:ph idx="1"/>
          </p:nvPr>
        </p:nvSpPr>
        <p:spPr>
          <a:xfrm>
            <a:off x="838200" y="3588319"/>
            <a:ext cx="10515600" cy="1591107"/>
          </a:xfrm>
        </p:spPr>
        <p:txBody>
          <a:bodyPr/>
          <a:lstStyle/>
          <a:p>
            <a:r>
              <a:rPr lang="en-US" smtClean="0"/>
              <a:t>Useful for piping into commands</a:t>
            </a:r>
          </a:p>
          <a:p>
            <a:r>
              <a:rPr lang="en-US" smtClean="0"/>
              <a:t>Cannot ingest data from a pipe</a:t>
            </a:r>
          </a:p>
          <a:p>
            <a:pPr lvl="1"/>
            <a:r>
              <a:rPr lang="en-US" smtClean="0"/>
              <a:t>It would probably be way too slow</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743" y="2482265"/>
            <a:ext cx="7264400" cy="508000"/>
          </a:xfrm>
          <a:prstGeom prst="rect">
            <a:avLst/>
          </a:prstGeom>
        </p:spPr>
      </p:pic>
    </p:spTree>
    <p:extLst>
      <p:ext uri="{BB962C8B-B14F-4D97-AF65-F5344CB8AC3E}">
        <p14:creationId xmlns:p14="http://schemas.microsoft.com/office/powerpoint/2010/main" val="1864340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Practice time!</a:t>
            </a:r>
            <a:endParaRPr lang="en-US"/>
          </a:p>
        </p:txBody>
      </p:sp>
      <p:sp>
        <p:nvSpPr>
          <p:cNvPr id="3" name="Content Placeholder 2"/>
          <p:cNvSpPr>
            <a:spLocks noGrp="1"/>
          </p:cNvSpPr>
          <p:nvPr>
            <p:ph idx="1"/>
          </p:nvPr>
        </p:nvSpPr>
        <p:spPr/>
        <p:txBody>
          <a:bodyPr>
            <a:normAutofit fontScale="92500" lnSpcReduction="10000"/>
          </a:bodyPr>
          <a:lstStyle/>
          <a:p>
            <a:r>
              <a:rPr lang="en-US" smtClean="0"/>
              <a:t>Copy /data/classes/</a:t>
            </a:r>
            <a:r>
              <a:rPr lang="en-US" err="1" smtClean="0"/>
              <a:t>objectstore</a:t>
            </a:r>
            <a:r>
              <a:rPr lang="en-US" smtClean="0"/>
              <a:t> to your data directory</a:t>
            </a:r>
          </a:p>
          <a:p>
            <a:r>
              <a:rPr lang="en-US" smtClean="0"/>
              <a:t>Copy the file </a:t>
            </a:r>
            <a:r>
              <a:rPr lang="en-US" err="1" smtClean="0"/>
              <a:t>lamb.txt</a:t>
            </a:r>
            <a:r>
              <a:rPr lang="en-US" smtClean="0"/>
              <a:t> to your object store vault </a:t>
            </a:r>
          </a:p>
          <a:p>
            <a:r>
              <a:rPr lang="en-US" smtClean="0"/>
              <a:t>Verify that the copy is there. How did you do this?</a:t>
            </a:r>
          </a:p>
          <a:p>
            <a:r>
              <a:rPr lang="en-US" smtClean="0"/>
              <a:t>Read the data back from the object store two different ways</a:t>
            </a:r>
          </a:p>
          <a:p>
            <a:pPr lvl="1"/>
            <a:r>
              <a:rPr lang="en-US" smtClean="0"/>
              <a:t>Stream it to standard output</a:t>
            </a:r>
          </a:p>
          <a:p>
            <a:pPr lvl="1"/>
            <a:r>
              <a:rPr lang="en-US" smtClean="0"/>
              <a:t>Read it back to a file in a new directory called lamb2</a:t>
            </a:r>
          </a:p>
          <a:p>
            <a:r>
              <a:rPr lang="en-US" smtClean="0"/>
              <a:t>Upload the data </a:t>
            </a:r>
            <a:r>
              <a:rPr lang="en-US" err="1" smtClean="0"/>
              <a:t>fruits.txt</a:t>
            </a:r>
            <a:r>
              <a:rPr lang="en-US" smtClean="0"/>
              <a:t> in the “</a:t>
            </a:r>
            <a:r>
              <a:rPr lang="en-US" err="1" smtClean="0"/>
              <a:t>some_files</a:t>
            </a:r>
            <a:r>
              <a:rPr lang="en-US" smtClean="0"/>
              <a:t>” directory to your object store vault</a:t>
            </a:r>
          </a:p>
          <a:p>
            <a:r>
              <a:rPr lang="en-US" smtClean="0"/>
              <a:t>Sort the </a:t>
            </a:r>
            <a:r>
              <a:rPr lang="en-US" err="1" smtClean="0"/>
              <a:t>fruits.txt</a:t>
            </a:r>
            <a:r>
              <a:rPr lang="en-US" smtClean="0"/>
              <a:t> data alphabetically (use the Linux sort command), output the results to your data directory, and then copy the sorted file to the object store.</a:t>
            </a:r>
            <a:endParaRPr lang="en-US"/>
          </a:p>
        </p:txBody>
      </p:sp>
    </p:spTree>
    <p:extLst>
      <p:ext uri="{BB962C8B-B14F-4D97-AF65-F5344CB8AC3E}">
        <p14:creationId xmlns:p14="http://schemas.microsoft.com/office/powerpoint/2010/main" val="1750627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Permissions and </a:t>
            </a:r>
            <a:r>
              <a:rPr lang="en-US" err="1" smtClean="0"/>
              <a:t>obj_chmod</a:t>
            </a:r>
            <a:endParaRPr lang="en-US"/>
          </a:p>
        </p:txBody>
      </p:sp>
      <p:sp>
        <p:nvSpPr>
          <p:cNvPr id="3" name="Content Placeholder 2"/>
          <p:cNvSpPr>
            <a:spLocks noGrp="1"/>
          </p:cNvSpPr>
          <p:nvPr>
            <p:ph idx="1"/>
          </p:nvPr>
        </p:nvSpPr>
        <p:spPr/>
        <p:txBody>
          <a:bodyPr>
            <a:normAutofit/>
          </a:bodyPr>
          <a:lstStyle/>
          <a:p>
            <a:r>
              <a:rPr lang="en-US" smtClean="0"/>
              <a:t>By default, objects in vault are only visible to users who have access rights to that vault.</a:t>
            </a:r>
          </a:p>
          <a:p>
            <a:pPr lvl="1"/>
            <a:r>
              <a:rPr lang="en-US" smtClean="0"/>
              <a:t>Vaults are treated similarly to shared data directory: requestor becomes the vault owner who can add or delete users.</a:t>
            </a:r>
          </a:p>
          <a:p>
            <a:pPr lvl="1"/>
            <a:r>
              <a:rPr lang="en-US" smtClean="0"/>
              <a:t>Users can have read-only or read-write permissions</a:t>
            </a:r>
          </a:p>
          <a:p>
            <a:r>
              <a:rPr lang="en-US" smtClean="0"/>
              <a:t>A user who has </a:t>
            </a:r>
            <a:r>
              <a:rPr lang="en-US" b="1" smtClean="0"/>
              <a:t>write</a:t>
            </a:r>
            <a:r>
              <a:rPr lang="en-US" smtClean="0"/>
              <a:t> permission on a vault can make an object publicly visible.</a:t>
            </a:r>
          </a:p>
          <a:p>
            <a:pPr lvl="1"/>
            <a:r>
              <a:rPr lang="en-US" smtClean="0"/>
              <a:t>Use </a:t>
            </a:r>
            <a:r>
              <a:rPr lang="en-US" err="1" smtClean="0"/>
              <a:t>obj_chmod</a:t>
            </a:r>
            <a:r>
              <a:rPr lang="en-US" smtClean="0"/>
              <a:t> to set “private” or “public-read” permissions</a:t>
            </a:r>
          </a:p>
          <a:p>
            <a:pPr lvl="1"/>
            <a:r>
              <a:rPr lang="en-US" smtClean="0"/>
              <a:t>Available via HTTP “</a:t>
            </a:r>
            <a:r>
              <a:rPr lang="en-US" err="1" smtClean="0"/>
              <a:t>wget</a:t>
            </a:r>
            <a:r>
              <a:rPr lang="en-US" smtClean="0"/>
              <a:t> -O output </a:t>
            </a:r>
            <a:r>
              <a:rPr lang="en-US" smtClean="0">
                <a:hlinkClick r:id="rId2"/>
              </a:rPr>
              <a:t>http://os3access1/vault/object</a:t>
            </a:r>
            <a:r>
              <a:rPr lang="en-US" smtClean="0"/>
              <a:t>”</a:t>
            </a:r>
          </a:p>
          <a:p>
            <a:pPr lvl="1"/>
            <a:r>
              <a:rPr lang="en-US" smtClean="0"/>
              <a:t>Not accessible beyond the NIH HPC systems, but this will change</a:t>
            </a:r>
            <a:endParaRPr lang="en-US"/>
          </a:p>
        </p:txBody>
      </p:sp>
    </p:spTree>
    <p:extLst>
      <p:ext uri="{BB962C8B-B14F-4D97-AF65-F5344CB8AC3E}">
        <p14:creationId xmlns:p14="http://schemas.microsoft.com/office/powerpoint/2010/main" val="43857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Using the </a:t>
            </a:r>
            <a:r>
              <a:rPr lang="en-US" err="1" smtClean="0"/>
              <a:t>obj</a:t>
            </a:r>
            <a:r>
              <a:rPr lang="en-US" smtClean="0"/>
              <a:t> command</a:t>
            </a:r>
            <a:endParaRPr lang="en-US"/>
          </a:p>
        </p:txBody>
      </p:sp>
      <p:sp>
        <p:nvSpPr>
          <p:cNvPr id="3" name="Content Placeholder 2"/>
          <p:cNvSpPr>
            <a:spLocks noGrp="1"/>
          </p:cNvSpPr>
          <p:nvPr>
            <p:ph idx="1"/>
          </p:nvPr>
        </p:nvSpPr>
        <p:spPr/>
        <p:txBody>
          <a:bodyPr/>
          <a:lstStyle/>
          <a:p>
            <a:r>
              <a:rPr lang="en-US" err="1" smtClean="0"/>
              <a:t>obj</a:t>
            </a:r>
            <a:r>
              <a:rPr lang="en-US" smtClean="0"/>
              <a:t> is a single command that gives access to all object commands</a:t>
            </a:r>
          </a:p>
          <a:p>
            <a:pPr lvl="1"/>
            <a:r>
              <a:rPr lang="en-US" smtClean="0"/>
              <a:t>See “</a:t>
            </a:r>
            <a:r>
              <a:rPr lang="en-US" err="1" smtClean="0"/>
              <a:t>obj</a:t>
            </a:r>
            <a:r>
              <a:rPr lang="en-US" smtClean="0"/>
              <a:t> help” for usage</a:t>
            </a:r>
          </a:p>
          <a:p>
            <a:pPr lvl="1"/>
            <a:r>
              <a:rPr lang="en-US" smtClean="0"/>
              <a:t>E.g. “</a:t>
            </a:r>
            <a:r>
              <a:rPr lang="en-US" err="1" smtClean="0"/>
              <a:t>obj</a:t>
            </a:r>
            <a:r>
              <a:rPr lang="en-US" smtClean="0"/>
              <a:t> put” calls “</a:t>
            </a:r>
            <a:r>
              <a:rPr lang="en-US" err="1" smtClean="0"/>
              <a:t>obj_put</a:t>
            </a:r>
            <a:r>
              <a:rPr lang="en-US" smtClean="0"/>
              <a:t>”</a:t>
            </a:r>
          </a:p>
          <a:p>
            <a:pPr lvl="1"/>
            <a:r>
              <a:rPr lang="en-US" smtClean="0"/>
              <a:t>One additional function – </a:t>
            </a:r>
            <a:r>
              <a:rPr lang="en-US" smtClean="0"/>
              <a:t>“</a:t>
            </a:r>
            <a:r>
              <a:rPr lang="en-US" err="1" smtClean="0"/>
              <a:t>obj</a:t>
            </a:r>
            <a:r>
              <a:rPr lang="en-US" smtClean="0"/>
              <a:t> </a:t>
            </a:r>
            <a:r>
              <a:rPr lang="en-US" err="1" smtClean="0"/>
              <a:t>url</a:t>
            </a:r>
            <a:r>
              <a:rPr lang="en-US" smtClean="0"/>
              <a:t>”, </a:t>
            </a:r>
            <a:r>
              <a:rPr lang="en-US" smtClean="0"/>
              <a:t>prints a URL of a publicly-available object</a:t>
            </a:r>
          </a:p>
          <a:p>
            <a:pPr lvl="2"/>
            <a:r>
              <a:rPr lang="en-US" smtClean="0"/>
              <a:t>Use in conjunction with </a:t>
            </a:r>
            <a:r>
              <a:rPr lang="en-US" err="1" smtClean="0"/>
              <a:t>obj_chmod</a:t>
            </a:r>
            <a:endParaRPr lang="en-US" smtClean="0"/>
          </a:p>
          <a:p>
            <a:pPr lvl="2"/>
            <a:r>
              <a:rPr lang="en-US" smtClean="0"/>
              <a:t>URL is only reachable within the HPC systems! </a:t>
            </a:r>
            <a:endParaRPr lang="en-US"/>
          </a:p>
        </p:txBody>
      </p:sp>
    </p:spTree>
    <p:extLst>
      <p:ext uri="{BB962C8B-B14F-4D97-AF65-F5344CB8AC3E}">
        <p14:creationId xmlns:p14="http://schemas.microsoft.com/office/powerpoint/2010/main" val="230231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 of </a:t>
            </a:r>
            <a:r>
              <a:rPr lang="en-US" err="1" smtClean="0"/>
              <a:t>rclone</a:t>
            </a:r>
            <a:endParaRPr lang="en-US"/>
          </a:p>
        </p:txBody>
      </p:sp>
      <p:sp>
        <p:nvSpPr>
          <p:cNvPr id="3" name="Content Placeholder 2"/>
          <p:cNvSpPr>
            <a:spLocks noGrp="1"/>
          </p:cNvSpPr>
          <p:nvPr>
            <p:ph idx="1"/>
          </p:nvPr>
        </p:nvSpPr>
        <p:spPr/>
        <p:txBody>
          <a:bodyPr>
            <a:normAutofit lnSpcReduction="10000"/>
          </a:bodyPr>
          <a:lstStyle/>
          <a:p>
            <a:r>
              <a:rPr lang="en-US" smtClean="0"/>
              <a:t>Another tool for copying/synchronizing data between file storage and object storage</a:t>
            </a:r>
          </a:p>
          <a:p>
            <a:r>
              <a:rPr lang="en-US" smtClean="0"/>
              <a:t>Specializes in synchronizing entire directories to/from object storage</a:t>
            </a:r>
          </a:p>
          <a:p>
            <a:pPr lvl="1"/>
            <a:r>
              <a:rPr lang="en-US" smtClean="0"/>
              <a:t>Like </a:t>
            </a:r>
            <a:r>
              <a:rPr lang="en-US" err="1" smtClean="0"/>
              <a:t>rsync</a:t>
            </a:r>
            <a:r>
              <a:rPr lang="en-US" smtClean="0"/>
              <a:t>, but for the object store</a:t>
            </a:r>
          </a:p>
          <a:p>
            <a:pPr lvl="1"/>
            <a:r>
              <a:rPr lang="en-US" smtClean="0"/>
              <a:t>Not the most convenient tool for single files, but more convenient than </a:t>
            </a:r>
            <a:r>
              <a:rPr lang="en-US" err="1" smtClean="0"/>
              <a:t>obj</a:t>
            </a:r>
            <a:r>
              <a:rPr lang="en-US" smtClean="0"/>
              <a:t>_* for lots of data</a:t>
            </a:r>
          </a:p>
          <a:p>
            <a:r>
              <a:rPr lang="en-US" smtClean="0"/>
              <a:t>In addition to the HPC object store, can talk to other systems (S3, </a:t>
            </a:r>
            <a:r>
              <a:rPr lang="en-US" err="1" smtClean="0"/>
              <a:t>DreamHost</a:t>
            </a:r>
            <a:r>
              <a:rPr lang="en-US" smtClean="0"/>
              <a:t>, etc.).</a:t>
            </a:r>
          </a:p>
          <a:p>
            <a:r>
              <a:rPr lang="en-US" smtClean="0"/>
              <a:t>Remember to use --no-check-certificate when using with the HPC object store (might want an alias)</a:t>
            </a:r>
          </a:p>
          <a:p>
            <a:r>
              <a:rPr lang="en-US" smtClean="0"/>
              <a:t>Web site </a:t>
            </a:r>
            <a:r>
              <a:rPr lang="en-US" smtClean="0">
                <a:hlinkClick r:id="rId2"/>
              </a:rPr>
              <a:t>https://hpc.nih.gov/apps/rclone.html</a:t>
            </a:r>
            <a:endParaRPr lang="en-US" smtClean="0"/>
          </a:p>
        </p:txBody>
      </p:sp>
    </p:spTree>
    <p:extLst>
      <p:ext uri="{BB962C8B-B14F-4D97-AF65-F5344CB8AC3E}">
        <p14:creationId xmlns:p14="http://schemas.microsoft.com/office/powerpoint/2010/main" val="6713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Configuring </a:t>
            </a:r>
            <a:r>
              <a:rPr lang="en-US" err="1" smtClean="0"/>
              <a:t>rclone</a:t>
            </a:r>
            <a:endParaRPr lang="en-US"/>
          </a:p>
        </p:txBody>
      </p:sp>
      <p:sp>
        <p:nvSpPr>
          <p:cNvPr id="3" name="Content Placeholder 2"/>
          <p:cNvSpPr>
            <a:spLocks noGrp="1"/>
          </p:cNvSpPr>
          <p:nvPr>
            <p:ph idx="1"/>
          </p:nvPr>
        </p:nvSpPr>
        <p:spPr>
          <a:xfrm>
            <a:off x="838200" y="1825625"/>
            <a:ext cx="10515600" cy="4351338"/>
          </a:xfrm>
          <a:ln>
            <a:solidFill>
              <a:schemeClr val="accent4">
                <a:lumMod val="40000"/>
                <a:lumOff val="60000"/>
              </a:schemeClr>
            </a:solidFill>
          </a:ln>
        </p:spPr>
        <p:txBody>
          <a:bodyPr>
            <a:normAutofit fontScale="92500" lnSpcReduction="10000"/>
          </a:bodyPr>
          <a:lstStyle/>
          <a:p>
            <a:r>
              <a:rPr lang="en-US" smtClean="0"/>
              <a:t>Load the module</a:t>
            </a:r>
          </a:p>
          <a:p>
            <a:pPr lvl="1"/>
            <a:r>
              <a:rPr lang="en-US" smtClean="0">
                <a:latin typeface="Courier New" charset="0"/>
                <a:ea typeface="Courier New" charset="0"/>
                <a:cs typeface="Courier New" charset="0"/>
              </a:rPr>
              <a:t>module load </a:t>
            </a:r>
            <a:r>
              <a:rPr lang="en-US" err="1" smtClean="0">
                <a:latin typeface="Courier New" charset="0"/>
                <a:ea typeface="Courier New" charset="0"/>
                <a:cs typeface="Courier New" charset="0"/>
              </a:rPr>
              <a:t>rclone</a:t>
            </a:r>
            <a:endParaRPr lang="en-US" smtClean="0">
              <a:latin typeface="Courier New" charset="0"/>
              <a:ea typeface="Courier New" charset="0"/>
              <a:cs typeface="Courier New" charset="0"/>
            </a:endParaRPr>
          </a:p>
          <a:p>
            <a:r>
              <a:rPr lang="en-US" smtClean="0">
                <a:ea typeface="Courier New" charset="0"/>
                <a:cs typeface="Courier New" charset="0"/>
              </a:rPr>
              <a:t>Configure:</a:t>
            </a:r>
          </a:p>
          <a:p>
            <a:pPr lvl="1"/>
            <a:r>
              <a:rPr lang="en-US" err="1">
                <a:latin typeface="Courier New" charset="0"/>
                <a:ea typeface="Courier New" charset="0"/>
                <a:cs typeface="Courier New" charset="0"/>
              </a:rPr>
              <a:t>r</a:t>
            </a:r>
            <a:r>
              <a:rPr lang="en-US" err="1" smtClean="0">
                <a:latin typeface="Courier New" charset="0"/>
                <a:ea typeface="Courier New" charset="0"/>
                <a:cs typeface="Courier New" charset="0"/>
              </a:rPr>
              <a:t>clone</a:t>
            </a:r>
            <a:r>
              <a:rPr lang="en-US" smtClean="0">
                <a:latin typeface="Courier New" charset="0"/>
                <a:ea typeface="Courier New" charset="0"/>
                <a:cs typeface="Courier New" charset="0"/>
              </a:rPr>
              <a:t> </a:t>
            </a:r>
            <a:r>
              <a:rPr lang="en-US" err="1" smtClean="0">
                <a:latin typeface="Courier New" charset="0"/>
                <a:ea typeface="Courier New" charset="0"/>
                <a:cs typeface="Courier New" charset="0"/>
              </a:rPr>
              <a:t>config</a:t>
            </a:r>
            <a:endParaRPr lang="en-US" smtClean="0">
              <a:latin typeface="Courier New" charset="0"/>
              <a:ea typeface="Courier New" charset="0"/>
              <a:cs typeface="Courier New" charset="0"/>
            </a:endParaRPr>
          </a:p>
          <a:p>
            <a:pPr lvl="1"/>
            <a:r>
              <a:rPr lang="en-US" smtClean="0">
                <a:solidFill>
                  <a:srgbClr val="FF0000"/>
                </a:solidFill>
                <a:ea typeface="Courier New" charset="0"/>
                <a:cs typeface="Courier New" charset="0"/>
              </a:rPr>
              <a:t>Remember what you name your object store (or check ~/.</a:t>
            </a:r>
            <a:r>
              <a:rPr lang="en-US" err="1" smtClean="0">
                <a:solidFill>
                  <a:srgbClr val="FF0000"/>
                </a:solidFill>
                <a:ea typeface="Courier New" charset="0"/>
                <a:cs typeface="Courier New" charset="0"/>
              </a:rPr>
              <a:t>rclone.cfg</a:t>
            </a:r>
            <a:r>
              <a:rPr lang="en-US" smtClean="0">
                <a:solidFill>
                  <a:srgbClr val="FF0000"/>
                </a:solidFill>
                <a:ea typeface="Courier New" charset="0"/>
                <a:cs typeface="Courier New" charset="0"/>
              </a:rPr>
              <a:t>)</a:t>
            </a:r>
          </a:p>
          <a:p>
            <a:r>
              <a:rPr lang="en-US" smtClean="0">
                <a:ea typeface="Courier New" charset="0"/>
                <a:cs typeface="Courier New" charset="0"/>
              </a:rPr>
              <a:t>For HPC object store</a:t>
            </a:r>
          </a:p>
          <a:p>
            <a:pPr lvl="1"/>
            <a:r>
              <a:rPr lang="en-US" smtClean="0">
                <a:ea typeface="Courier New" charset="0"/>
                <a:cs typeface="Courier New" charset="0"/>
              </a:rPr>
              <a:t>Choose Amazon S3 storage</a:t>
            </a:r>
          </a:p>
          <a:p>
            <a:pPr lvl="1"/>
            <a:r>
              <a:rPr lang="en-US" smtClean="0">
                <a:ea typeface="Courier New" charset="0"/>
                <a:cs typeface="Courier New" charset="0"/>
              </a:rPr>
              <a:t>Enter object key and secret key</a:t>
            </a:r>
          </a:p>
          <a:p>
            <a:pPr lvl="1"/>
            <a:r>
              <a:rPr lang="en-US" smtClean="0">
                <a:ea typeface="Courier New" charset="0"/>
                <a:cs typeface="Courier New" charset="0"/>
              </a:rPr>
              <a:t>For region – choose S3 clone that understands v2 signatures (12)</a:t>
            </a:r>
          </a:p>
          <a:p>
            <a:pPr lvl="1"/>
            <a:r>
              <a:rPr lang="en-US" smtClean="0">
                <a:ea typeface="Courier New" charset="0"/>
                <a:cs typeface="Courier New" charset="0"/>
              </a:rPr>
              <a:t>Enter os3access1 as the endpoint (can also use os1access1 or os2access1)</a:t>
            </a:r>
          </a:p>
          <a:p>
            <a:pPr lvl="1"/>
            <a:r>
              <a:rPr lang="en-US" smtClean="0">
                <a:ea typeface="Courier New" charset="0"/>
                <a:cs typeface="Courier New" charset="0"/>
              </a:rPr>
              <a:t>Leave other items as default</a:t>
            </a:r>
          </a:p>
          <a:p>
            <a:pPr lvl="1"/>
            <a:r>
              <a:rPr lang="en-US" smtClean="0">
                <a:ea typeface="Courier New" charset="0"/>
                <a:cs typeface="Courier New" charset="0"/>
              </a:rPr>
              <a:t>See example at </a:t>
            </a:r>
            <a:r>
              <a:rPr lang="en-US" smtClean="0">
                <a:ea typeface="Courier New" charset="0"/>
                <a:cs typeface="Courier New" charset="0"/>
                <a:hlinkClick r:id="rId2"/>
              </a:rPr>
              <a:t>https://hpc.nih.gov/apps/rclone.html</a:t>
            </a:r>
            <a:r>
              <a:rPr lang="en-US" smtClean="0">
                <a:ea typeface="Courier New" charset="0"/>
                <a:cs typeface="Courier New" charset="0"/>
              </a:rPr>
              <a:t>!</a:t>
            </a:r>
          </a:p>
        </p:txBody>
      </p:sp>
      <p:pic>
        <p:nvPicPr>
          <p:cNvPr id="1026" name="Picture 2" descr="mage result for rcl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3875" y="669929"/>
            <a:ext cx="2239530" cy="223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808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Using </a:t>
            </a:r>
            <a:r>
              <a:rPr lang="en-US" err="1" smtClean="0"/>
              <a:t>rclone</a:t>
            </a:r>
            <a:endParaRPr lang="en-US"/>
          </a:p>
        </p:txBody>
      </p:sp>
      <p:sp>
        <p:nvSpPr>
          <p:cNvPr id="3" name="Content Placeholder 2"/>
          <p:cNvSpPr>
            <a:spLocks noGrp="1"/>
          </p:cNvSpPr>
          <p:nvPr>
            <p:ph idx="1"/>
          </p:nvPr>
        </p:nvSpPr>
        <p:spPr>
          <a:xfrm>
            <a:off x="838200" y="1825624"/>
            <a:ext cx="10515600" cy="5032375"/>
          </a:xfrm>
        </p:spPr>
        <p:txBody>
          <a:bodyPr>
            <a:normAutofit fontScale="85000" lnSpcReduction="20000"/>
          </a:bodyPr>
          <a:lstStyle/>
          <a:p>
            <a:r>
              <a:rPr lang="en-US" smtClean="0"/>
              <a:t>Important argument “--no-check-certificate”</a:t>
            </a:r>
          </a:p>
          <a:p>
            <a:pPr lvl="1"/>
            <a:r>
              <a:rPr lang="en-US" smtClean="0"/>
              <a:t>Needed for NIH HPC object store, since it uses self-signed SSL certificate</a:t>
            </a:r>
          </a:p>
          <a:p>
            <a:r>
              <a:rPr lang="en-US" smtClean="0"/>
              <a:t>Vaults are denoted &lt;storage-system-name&gt;:&lt;vault-name&gt;</a:t>
            </a:r>
          </a:p>
          <a:p>
            <a:pPr lvl="1"/>
            <a:r>
              <a:rPr lang="en-US" smtClean="0"/>
              <a:t>E.g. </a:t>
            </a:r>
            <a:r>
              <a:rPr lang="en-US" err="1" smtClean="0"/>
              <a:t>nihhpc-obj:btmiller</a:t>
            </a:r>
            <a:endParaRPr lang="en-US" smtClean="0"/>
          </a:p>
          <a:p>
            <a:pPr lvl="1"/>
            <a:r>
              <a:rPr lang="en-US" smtClean="0"/>
              <a:t>The storage system name is what you defined it to be when configuring </a:t>
            </a:r>
            <a:r>
              <a:rPr lang="en-US" err="1" smtClean="0"/>
              <a:t>rclone</a:t>
            </a:r>
            <a:r>
              <a:rPr lang="en-US" smtClean="0"/>
              <a:t>!</a:t>
            </a:r>
          </a:p>
          <a:p>
            <a:r>
              <a:rPr lang="en-US" smtClean="0"/>
              <a:t>“</a:t>
            </a:r>
            <a:r>
              <a:rPr lang="en-US" err="1" smtClean="0"/>
              <a:t>rclone</a:t>
            </a:r>
            <a:r>
              <a:rPr lang="en-US" smtClean="0"/>
              <a:t> ls” – list a directory</a:t>
            </a:r>
          </a:p>
          <a:p>
            <a:pPr lvl="1"/>
            <a:r>
              <a:rPr lang="en-US" smtClean="0"/>
              <a:t>E.g. “</a:t>
            </a:r>
            <a:r>
              <a:rPr lang="en-US" err="1" smtClean="0"/>
              <a:t>rclone</a:t>
            </a:r>
            <a:r>
              <a:rPr lang="en-US" smtClean="0"/>
              <a:t> ls </a:t>
            </a:r>
            <a:r>
              <a:rPr lang="en-US" err="1" smtClean="0"/>
              <a:t>nihhpc-obj:btmiller</a:t>
            </a:r>
            <a:r>
              <a:rPr lang="en-US" smtClean="0"/>
              <a:t>”</a:t>
            </a:r>
          </a:p>
          <a:p>
            <a:pPr lvl="1"/>
            <a:r>
              <a:rPr lang="en-US" smtClean="0"/>
              <a:t>“</a:t>
            </a:r>
            <a:r>
              <a:rPr lang="en-US" err="1" smtClean="0"/>
              <a:t>rclone</a:t>
            </a:r>
            <a:r>
              <a:rPr lang="en-US" smtClean="0"/>
              <a:t> </a:t>
            </a:r>
            <a:r>
              <a:rPr lang="en-US" err="1" smtClean="0"/>
              <a:t>lsd</a:t>
            </a:r>
            <a:r>
              <a:rPr lang="en-US" smtClean="0"/>
              <a:t>” will list </a:t>
            </a:r>
            <a:r>
              <a:rPr lang="en-US" u="sng" smtClean="0"/>
              <a:t>only</a:t>
            </a:r>
            <a:r>
              <a:rPr lang="en-US" smtClean="0"/>
              <a:t> directories </a:t>
            </a:r>
          </a:p>
          <a:p>
            <a:r>
              <a:rPr lang="en-US" smtClean="0"/>
              <a:t>“</a:t>
            </a:r>
            <a:r>
              <a:rPr lang="en-US" err="1" smtClean="0"/>
              <a:t>rclone</a:t>
            </a:r>
            <a:r>
              <a:rPr lang="en-US" smtClean="0"/>
              <a:t> copy” – copy from source to destination</a:t>
            </a:r>
          </a:p>
          <a:p>
            <a:r>
              <a:rPr lang="en-US" smtClean="0"/>
              <a:t>“</a:t>
            </a:r>
            <a:r>
              <a:rPr lang="en-US" err="1" smtClean="0"/>
              <a:t>rclone</a:t>
            </a:r>
            <a:r>
              <a:rPr lang="en-US" smtClean="0"/>
              <a:t> move” – move from source to destination</a:t>
            </a:r>
          </a:p>
          <a:p>
            <a:r>
              <a:rPr lang="en-US" smtClean="0"/>
              <a:t>“</a:t>
            </a:r>
            <a:r>
              <a:rPr lang="en-US" err="1" smtClean="0"/>
              <a:t>rclone</a:t>
            </a:r>
            <a:r>
              <a:rPr lang="en-US" smtClean="0"/>
              <a:t> (</a:t>
            </a:r>
            <a:r>
              <a:rPr lang="en-US" err="1" smtClean="0"/>
              <a:t>purge|rmdir</a:t>
            </a:r>
            <a:r>
              <a:rPr lang="en-US" smtClean="0"/>
              <a:t>)” – removes paths</a:t>
            </a:r>
          </a:p>
          <a:p>
            <a:r>
              <a:rPr lang="en-US" smtClean="0"/>
              <a:t>Sources and destinations can be</a:t>
            </a:r>
          </a:p>
          <a:p>
            <a:pPr lvl="1"/>
            <a:r>
              <a:rPr lang="en-US" smtClean="0"/>
              <a:t>Object store (HPC or other)</a:t>
            </a:r>
          </a:p>
          <a:p>
            <a:pPr lvl="1"/>
            <a:r>
              <a:rPr lang="en-US" smtClean="0"/>
              <a:t>Filesystem paths</a:t>
            </a:r>
            <a:endParaRPr lang="en-US"/>
          </a:p>
        </p:txBody>
      </p:sp>
      <p:pic>
        <p:nvPicPr>
          <p:cNvPr id="4" name="Picture 2" descr="mage result for rcl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314" y="4493786"/>
            <a:ext cx="2239530" cy="223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449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Configuring s3cmd</a:t>
            </a:r>
            <a:endParaRPr lang="en-US"/>
          </a:p>
        </p:txBody>
      </p:sp>
      <p:sp>
        <p:nvSpPr>
          <p:cNvPr id="3" name="Content Placeholder 2"/>
          <p:cNvSpPr>
            <a:spLocks noGrp="1"/>
          </p:cNvSpPr>
          <p:nvPr>
            <p:ph idx="1"/>
          </p:nvPr>
        </p:nvSpPr>
        <p:spPr/>
        <p:txBody>
          <a:bodyPr>
            <a:normAutofit fontScale="85000" lnSpcReduction="20000"/>
          </a:bodyPr>
          <a:lstStyle/>
          <a:p>
            <a:r>
              <a:rPr lang="en-US" smtClean="0"/>
              <a:t>Another general purpose tool for accessing S3 storage</a:t>
            </a:r>
          </a:p>
          <a:p>
            <a:r>
              <a:rPr lang="en-US" smtClean="0"/>
              <a:t>Has similar functionality to the HPC developed tools</a:t>
            </a:r>
          </a:p>
          <a:p>
            <a:r>
              <a:rPr lang="en-US" smtClean="0"/>
              <a:t>To configure, just run: </a:t>
            </a:r>
            <a:r>
              <a:rPr lang="en-US" smtClean="0">
                <a:latin typeface="Courier New" charset="0"/>
                <a:ea typeface="Courier New" charset="0"/>
                <a:cs typeface="Courier New" charset="0"/>
              </a:rPr>
              <a:t>s3cmd --configure</a:t>
            </a:r>
            <a:endParaRPr lang="en-US" smtClean="0"/>
          </a:p>
          <a:p>
            <a:pPr lvl="1"/>
            <a:r>
              <a:rPr lang="en-US" smtClean="0">
                <a:ea typeface="Courier New" charset="0"/>
                <a:cs typeface="Courier New" charset="0"/>
              </a:rPr>
              <a:t>Provide your access key and secret keys</a:t>
            </a:r>
          </a:p>
          <a:p>
            <a:pPr lvl="1"/>
            <a:r>
              <a:rPr lang="en-US" smtClean="0">
                <a:ea typeface="Courier New" charset="0"/>
                <a:cs typeface="Courier New" charset="0"/>
              </a:rPr>
              <a:t>Up to you if you want an encryption password (but don’t forget it!)</a:t>
            </a:r>
          </a:p>
          <a:p>
            <a:pPr lvl="1"/>
            <a:r>
              <a:rPr lang="en-US" smtClean="0">
                <a:ea typeface="Courier New" charset="0"/>
                <a:cs typeface="Courier New" charset="0"/>
              </a:rPr>
              <a:t>No need to use HTTPS on the HPC network (but you can for extra protection) – if you use it, you will need the --no-check-certificate option.</a:t>
            </a:r>
          </a:p>
          <a:p>
            <a:pPr lvl="1"/>
            <a:r>
              <a:rPr lang="en-US" smtClean="0">
                <a:ea typeface="Courier New" charset="0"/>
                <a:cs typeface="Courier New" charset="0"/>
              </a:rPr>
              <a:t>Accept defaults for proxies</a:t>
            </a:r>
          </a:p>
          <a:p>
            <a:pPr lvl="1"/>
            <a:r>
              <a:rPr lang="en-US" smtClean="0">
                <a:ea typeface="Courier New" charset="0"/>
                <a:cs typeface="Courier New" charset="0"/>
              </a:rPr>
              <a:t>Not done yet – one more step</a:t>
            </a:r>
          </a:p>
          <a:p>
            <a:r>
              <a:rPr lang="en-US">
                <a:ea typeface="Courier New" charset="0"/>
                <a:cs typeface="Courier New" charset="0"/>
              </a:rPr>
              <a:t>s</a:t>
            </a:r>
            <a:r>
              <a:rPr lang="en-US" smtClean="0">
                <a:ea typeface="Courier New" charset="0"/>
                <a:cs typeface="Courier New" charset="0"/>
              </a:rPr>
              <a:t>3cmd  assumes Amazon – let’s change that!</a:t>
            </a:r>
          </a:p>
          <a:p>
            <a:pPr lvl="1"/>
            <a:r>
              <a:rPr lang="en-US" smtClean="0">
                <a:ea typeface="Courier New" charset="0"/>
                <a:cs typeface="Courier New" charset="0"/>
              </a:rPr>
              <a:t>Open ~/.s3cfg with your favorite text editor</a:t>
            </a:r>
          </a:p>
          <a:p>
            <a:pPr lvl="1"/>
            <a:r>
              <a:rPr lang="en-US" smtClean="0">
                <a:ea typeface="Courier New" charset="0"/>
                <a:cs typeface="Courier New" charset="0"/>
              </a:rPr>
              <a:t>Set </a:t>
            </a:r>
            <a:r>
              <a:rPr lang="en-US" err="1" smtClean="0">
                <a:ea typeface="Courier New" charset="0"/>
                <a:cs typeface="Courier New" charset="0"/>
              </a:rPr>
              <a:t>host_base</a:t>
            </a:r>
            <a:r>
              <a:rPr lang="en-US" smtClean="0">
                <a:ea typeface="Courier New" charset="0"/>
                <a:cs typeface="Courier New" charset="0"/>
              </a:rPr>
              <a:t> = osNaccess1 (N = 1, 2, or 3)</a:t>
            </a:r>
          </a:p>
          <a:p>
            <a:pPr lvl="1"/>
            <a:r>
              <a:rPr lang="en-US" smtClean="0">
                <a:ea typeface="Courier New" charset="0"/>
                <a:cs typeface="Courier New" charset="0"/>
              </a:rPr>
              <a:t>Set </a:t>
            </a:r>
            <a:r>
              <a:rPr lang="en-US" err="1" smtClean="0">
                <a:ea typeface="Courier New" charset="0"/>
                <a:cs typeface="Courier New" charset="0"/>
              </a:rPr>
              <a:t>host_bucket</a:t>
            </a:r>
            <a:r>
              <a:rPr lang="en-US" smtClean="0">
                <a:ea typeface="Courier New" charset="0"/>
                <a:cs typeface="Courier New" charset="0"/>
              </a:rPr>
              <a:t> = osNaccess1/bucket (N = 1, 2, or 3; bucket = your vault name)</a:t>
            </a:r>
          </a:p>
          <a:p>
            <a:pPr lvl="1"/>
            <a:r>
              <a:rPr lang="en-US" smtClean="0">
                <a:ea typeface="Courier New" charset="0"/>
                <a:cs typeface="Courier New" charset="0"/>
              </a:rPr>
              <a:t>Set </a:t>
            </a:r>
            <a:r>
              <a:rPr lang="en-US" err="1" smtClean="0">
                <a:ea typeface="Courier New" charset="0"/>
                <a:cs typeface="Courier New" charset="0"/>
              </a:rPr>
              <a:t>website_endpoint</a:t>
            </a:r>
            <a:r>
              <a:rPr lang="en-US" smtClean="0">
                <a:ea typeface="Courier New" charset="0"/>
                <a:cs typeface="Courier New" charset="0"/>
              </a:rPr>
              <a:t> = </a:t>
            </a:r>
            <a:r>
              <a:rPr lang="en-US" smtClean="0">
                <a:ea typeface="Courier New" charset="0"/>
                <a:cs typeface="Courier New" charset="0"/>
                <a:hlinkClick r:id="rId2"/>
              </a:rPr>
              <a:t>http://osNaccess1/bucket</a:t>
            </a:r>
            <a:r>
              <a:rPr lang="en-US" smtClean="0">
                <a:ea typeface="Courier New" charset="0"/>
                <a:cs typeface="Courier New" charset="0"/>
              </a:rPr>
              <a:t> (can use HTTPS)</a:t>
            </a:r>
          </a:p>
          <a:p>
            <a:pPr lvl="1"/>
            <a:endParaRPr lang="en-US" smtClean="0">
              <a:ea typeface="Courier New" charset="0"/>
              <a:cs typeface="Courier New" charset="0"/>
            </a:endParaRPr>
          </a:p>
        </p:txBody>
      </p:sp>
    </p:spTree>
    <p:extLst>
      <p:ext uri="{BB962C8B-B14F-4D97-AF65-F5344CB8AC3E}">
        <p14:creationId xmlns:p14="http://schemas.microsoft.com/office/powerpoint/2010/main" val="1220709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Using s3cmd</a:t>
            </a:r>
            <a:endParaRPr lang="en-US"/>
          </a:p>
        </p:txBody>
      </p:sp>
      <p:sp>
        <p:nvSpPr>
          <p:cNvPr id="3" name="Content Placeholder 2"/>
          <p:cNvSpPr>
            <a:spLocks noGrp="1"/>
          </p:cNvSpPr>
          <p:nvPr>
            <p:ph idx="1"/>
          </p:nvPr>
        </p:nvSpPr>
        <p:spPr/>
        <p:txBody>
          <a:bodyPr/>
          <a:lstStyle/>
          <a:p>
            <a:r>
              <a:rPr lang="en-US" smtClean="0"/>
              <a:t>List files – “s3cmd ls s3://vault”</a:t>
            </a:r>
          </a:p>
          <a:p>
            <a:pPr lvl="1"/>
            <a:r>
              <a:rPr lang="en-US" smtClean="0"/>
              <a:t>Or “s3cmd ls s3://vault/</a:t>
            </a:r>
            <a:r>
              <a:rPr lang="en-US" err="1" smtClean="0"/>
              <a:t>vfolder</a:t>
            </a:r>
            <a:r>
              <a:rPr lang="en-US" smtClean="0"/>
              <a:t>”</a:t>
            </a:r>
          </a:p>
          <a:p>
            <a:r>
              <a:rPr lang="en-US" smtClean="0"/>
              <a:t>Get space utilization “s3cmd du s3://vault”</a:t>
            </a:r>
          </a:p>
          <a:p>
            <a:pPr lvl="1"/>
            <a:r>
              <a:rPr lang="en-US" smtClean="0"/>
              <a:t>Use -H flag for human-readable size</a:t>
            </a:r>
          </a:p>
          <a:p>
            <a:r>
              <a:rPr lang="en-US" smtClean="0"/>
              <a:t>Copy a file to the object store – “s3cmd put </a:t>
            </a:r>
            <a:r>
              <a:rPr lang="en-US" smtClean="0">
                <a:solidFill>
                  <a:schemeClr val="accent1"/>
                </a:solidFill>
              </a:rPr>
              <a:t>file </a:t>
            </a:r>
            <a:r>
              <a:rPr lang="en-US">
                <a:solidFill>
                  <a:srgbClr val="FF0000"/>
                </a:solidFill>
              </a:rPr>
              <a:t>s3://vault/object</a:t>
            </a:r>
            <a:r>
              <a:rPr lang="en-US" smtClean="0"/>
              <a:t>”</a:t>
            </a:r>
          </a:p>
          <a:p>
            <a:r>
              <a:rPr lang="en-US" smtClean="0"/>
              <a:t>Copy from the object store – “s3cmd get </a:t>
            </a:r>
            <a:r>
              <a:rPr lang="en-US">
                <a:solidFill>
                  <a:srgbClr val="FF0000"/>
                </a:solidFill>
              </a:rPr>
              <a:t>s3://</a:t>
            </a:r>
            <a:r>
              <a:rPr lang="en-US" smtClean="0">
                <a:solidFill>
                  <a:srgbClr val="FF0000"/>
                </a:solidFill>
              </a:rPr>
              <a:t>vault/object </a:t>
            </a:r>
            <a:r>
              <a:rPr lang="en-US" smtClean="0">
                <a:solidFill>
                  <a:schemeClr val="accent1"/>
                </a:solidFill>
              </a:rPr>
              <a:t>file</a:t>
            </a:r>
            <a:r>
              <a:rPr lang="en-US" smtClean="0"/>
              <a:t>”</a:t>
            </a:r>
          </a:p>
          <a:p>
            <a:r>
              <a:rPr lang="en-US" smtClean="0"/>
              <a:t>Remove an object – “s3cmd </a:t>
            </a:r>
            <a:r>
              <a:rPr lang="en-US" err="1" smtClean="0"/>
              <a:t>rm</a:t>
            </a:r>
            <a:r>
              <a:rPr lang="en-US" smtClean="0"/>
              <a:t> </a:t>
            </a:r>
            <a:r>
              <a:rPr lang="en-US">
                <a:solidFill>
                  <a:srgbClr val="FF0000"/>
                </a:solidFill>
              </a:rPr>
              <a:t>s3://</a:t>
            </a:r>
            <a:r>
              <a:rPr lang="en-US" smtClean="0">
                <a:solidFill>
                  <a:srgbClr val="FF0000"/>
                </a:solidFill>
              </a:rPr>
              <a:t>vault/object</a:t>
            </a:r>
            <a:r>
              <a:rPr lang="en-US" smtClean="0"/>
              <a:t>”</a:t>
            </a:r>
            <a:endParaRPr lang="en-US"/>
          </a:p>
        </p:txBody>
      </p:sp>
    </p:spTree>
    <p:extLst>
      <p:ext uri="{BB962C8B-B14F-4D97-AF65-F5344CB8AC3E}">
        <p14:creationId xmlns:p14="http://schemas.microsoft.com/office/powerpoint/2010/main" val="227641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Basics of object storage</a:t>
            </a:r>
            <a:endParaRPr lang="en-US"/>
          </a:p>
        </p:txBody>
      </p:sp>
      <p:sp>
        <p:nvSpPr>
          <p:cNvPr id="3" name="Content Placeholder 2"/>
          <p:cNvSpPr>
            <a:spLocks noGrp="1"/>
          </p:cNvSpPr>
          <p:nvPr>
            <p:ph idx="1"/>
          </p:nvPr>
        </p:nvSpPr>
        <p:spPr/>
        <p:txBody>
          <a:bodyPr/>
          <a:lstStyle/>
          <a:p>
            <a:r>
              <a:rPr lang="en-US" smtClean="0"/>
              <a:t>“Web Scale” storage</a:t>
            </a:r>
          </a:p>
          <a:p>
            <a:pPr lvl="1"/>
            <a:r>
              <a:rPr lang="en-US" smtClean="0"/>
              <a:t>Highly reliable (dispersed over multiple sites)</a:t>
            </a:r>
          </a:p>
          <a:p>
            <a:pPr lvl="1"/>
            <a:r>
              <a:rPr lang="en-US" smtClean="0"/>
              <a:t>Easy to expand (just add more disks)</a:t>
            </a:r>
          </a:p>
          <a:p>
            <a:pPr lvl="1"/>
            <a:r>
              <a:rPr lang="en-US" smtClean="0"/>
              <a:t>Accessed via simple list, put, get, delete semantics (examples forthcoming)</a:t>
            </a:r>
          </a:p>
          <a:p>
            <a:r>
              <a:rPr lang="en-US" smtClean="0"/>
              <a:t>Different from file based storage systems</a:t>
            </a:r>
          </a:p>
          <a:p>
            <a:pPr lvl="1"/>
            <a:r>
              <a:rPr lang="en-US" smtClean="0"/>
              <a:t>Objects are accessed by </a:t>
            </a:r>
            <a:r>
              <a:rPr lang="en-US" b="1" smtClean="0"/>
              <a:t>NAME</a:t>
            </a:r>
            <a:r>
              <a:rPr lang="en-US" smtClean="0"/>
              <a:t>, not </a:t>
            </a:r>
            <a:r>
              <a:rPr lang="en-US" b="1" smtClean="0"/>
              <a:t>PATH</a:t>
            </a:r>
            <a:endParaRPr lang="en-US" smtClean="0"/>
          </a:p>
          <a:p>
            <a:pPr lvl="1"/>
            <a:r>
              <a:rPr lang="en-US" smtClean="0"/>
              <a:t>Completely flat name space</a:t>
            </a:r>
          </a:p>
          <a:p>
            <a:pPr lvl="1"/>
            <a:r>
              <a:rPr lang="en-US" smtClean="0"/>
              <a:t>No concept of directories, but “/” is a valid character in object names</a:t>
            </a:r>
          </a:p>
          <a:p>
            <a:pPr lvl="1"/>
            <a:r>
              <a:rPr lang="en-US" smtClean="0"/>
              <a:t>Data and metadata are stored together with the object (sometimes true in file storage systems as well)</a:t>
            </a:r>
          </a:p>
        </p:txBody>
      </p:sp>
    </p:spTree>
    <p:extLst>
      <p:ext uri="{BB962C8B-B14F-4D97-AF65-F5344CB8AC3E}">
        <p14:creationId xmlns:p14="http://schemas.microsoft.com/office/powerpoint/2010/main" val="71396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Exercises</a:t>
            </a:r>
            <a:endParaRPr lang="en-US"/>
          </a:p>
        </p:txBody>
      </p:sp>
      <p:sp>
        <p:nvSpPr>
          <p:cNvPr id="3" name="Content Placeholder 2"/>
          <p:cNvSpPr>
            <a:spLocks noGrp="1"/>
          </p:cNvSpPr>
          <p:nvPr>
            <p:ph idx="1"/>
          </p:nvPr>
        </p:nvSpPr>
        <p:spPr/>
        <p:txBody>
          <a:bodyPr>
            <a:normAutofit fontScale="92500" lnSpcReduction="10000"/>
          </a:bodyPr>
          <a:lstStyle/>
          <a:p>
            <a:r>
              <a:rPr lang="en-US"/>
              <a:t>Read “</a:t>
            </a:r>
            <a:r>
              <a:rPr lang="en-US" err="1"/>
              <a:t>rclone</a:t>
            </a:r>
            <a:r>
              <a:rPr lang="en-US"/>
              <a:t> --help” and “s3cmd --help”  </a:t>
            </a:r>
          </a:p>
          <a:p>
            <a:r>
              <a:rPr lang="en-US" smtClean="0"/>
              <a:t>Configure either </a:t>
            </a:r>
            <a:r>
              <a:rPr lang="en-US" err="1" smtClean="0"/>
              <a:t>rclone</a:t>
            </a:r>
            <a:r>
              <a:rPr lang="en-US" smtClean="0"/>
              <a:t> or s3cmd to access your object store vault</a:t>
            </a:r>
          </a:p>
          <a:p>
            <a:r>
              <a:rPr lang="en-US" smtClean="0"/>
              <a:t>Use your preferred software to view the contents of your object store vault.</a:t>
            </a:r>
          </a:p>
          <a:p>
            <a:r>
              <a:rPr lang="en-US" smtClean="0"/>
              <a:t>Using either </a:t>
            </a:r>
            <a:r>
              <a:rPr lang="en-US" err="1" smtClean="0"/>
              <a:t>rclone</a:t>
            </a:r>
            <a:r>
              <a:rPr lang="en-US" smtClean="0"/>
              <a:t> or s3cmd, upload the “</a:t>
            </a:r>
            <a:r>
              <a:rPr lang="en-US" err="1" smtClean="0"/>
              <a:t>some_files</a:t>
            </a:r>
            <a:r>
              <a:rPr lang="en-US" smtClean="0"/>
              <a:t>” subdirectory of the object store class examples to your vault.</a:t>
            </a:r>
          </a:p>
          <a:p>
            <a:r>
              <a:rPr lang="en-US" smtClean="0"/>
              <a:t>Copy just the files with “</a:t>
            </a:r>
            <a:r>
              <a:rPr lang="en-US" err="1" smtClean="0"/>
              <a:t>some_files</a:t>
            </a:r>
            <a:r>
              <a:rPr lang="en-US" smtClean="0"/>
              <a:t>” in their object name to a new directory with either </a:t>
            </a:r>
            <a:r>
              <a:rPr lang="en-US" err="1" smtClean="0"/>
              <a:t>rclone</a:t>
            </a:r>
            <a:r>
              <a:rPr lang="en-US" smtClean="0"/>
              <a:t> or s3cmd.</a:t>
            </a:r>
          </a:p>
          <a:p>
            <a:r>
              <a:rPr lang="en-US" smtClean="0"/>
              <a:t>Sort </a:t>
            </a:r>
            <a:r>
              <a:rPr lang="en-US" err="1" smtClean="0"/>
              <a:t>some_files</a:t>
            </a:r>
            <a:r>
              <a:rPr lang="en-US" smtClean="0"/>
              <a:t>/</a:t>
            </a:r>
            <a:r>
              <a:rPr lang="en-US" err="1" smtClean="0"/>
              <a:t>a_subdirectory</a:t>
            </a:r>
            <a:r>
              <a:rPr lang="en-US" smtClean="0"/>
              <a:t>/</a:t>
            </a:r>
            <a:r>
              <a:rPr lang="en-US" err="1" smtClean="0"/>
              <a:t>famous_computers.txt</a:t>
            </a:r>
            <a:r>
              <a:rPr lang="en-US" smtClean="0"/>
              <a:t> by system name, then upload the results (via </a:t>
            </a:r>
            <a:r>
              <a:rPr lang="en-US" err="1" smtClean="0"/>
              <a:t>rclone</a:t>
            </a:r>
            <a:r>
              <a:rPr lang="en-US" smtClean="0"/>
              <a:t> or s3cmd) to a new object named </a:t>
            </a:r>
            <a:r>
              <a:rPr lang="en-US" err="1" smtClean="0"/>
              <a:t>some_files</a:t>
            </a:r>
            <a:r>
              <a:rPr lang="en-US" smtClean="0"/>
              <a:t>/</a:t>
            </a:r>
            <a:r>
              <a:rPr lang="en-US" err="1" smtClean="0"/>
              <a:t>a_subdirectory</a:t>
            </a:r>
            <a:r>
              <a:rPr lang="en-US" smtClean="0"/>
              <a:t>/</a:t>
            </a:r>
            <a:r>
              <a:rPr lang="en-US" err="1" smtClean="0"/>
              <a:t>famous_computers_byname.txt</a:t>
            </a:r>
            <a:endParaRPr lang="en-US" smtClean="0"/>
          </a:p>
          <a:p>
            <a:endParaRPr lang="en-US"/>
          </a:p>
        </p:txBody>
      </p:sp>
    </p:spTree>
    <p:extLst>
      <p:ext uri="{BB962C8B-B14F-4D97-AF65-F5344CB8AC3E}">
        <p14:creationId xmlns:p14="http://schemas.microsoft.com/office/powerpoint/2010/main" val="1371466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Some notes on metadata</a:t>
            </a:r>
            <a:endParaRPr lang="en-US"/>
          </a:p>
        </p:txBody>
      </p:sp>
      <p:sp>
        <p:nvSpPr>
          <p:cNvPr id="3" name="Content Placeholder 2"/>
          <p:cNvSpPr>
            <a:spLocks noGrp="1"/>
          </p:cNvSpPr>
          <p:nvPr>
            <p:ph idx="1"/>
          </p:nvPr>
        </p:nvSpPr>
        <p:spPr>
          <a:xfrm>
            <a:off x="838200" y="1825625"/>
            <a:ext cx="4648200" cy="4866120"/>
          </a:xfrm>
        </p:spPr>
        <p:txBody>
          <a:bodyPr>
            <a:normAutofit lnSpcReduction="10000"/>
          </a:bodyPr>
          <a:lstStyle/>
          <a:p>
            <a:r>
              <a:rPr lang="en-US" smtClean="0"/>
              <a:t>Metadata = data about data</a:t>
            </a:r>
          </a:p>
          <a:p>
            <a:r>
              <a:rPr lang="en-US" smtClean="0"/>
              <a:t>Traditional file metadata</a:t>
            </a:r>
          </a:p>
          <a:p>
            <a:pPr lvl="1"/>
            <a:r>
              <a:rPr lang="en-US" smtClean="0"/>
              <a:t>Ownership</a:t>
            </a:r>
          </a:p>
          <a:p>
            <a:pPr lvl="1"/>
            <a:r>
              <a:rPr lang="en-US" smtClean="0"/>
              <a:t>Permissions</a:t>
            </a:r>
          </a:p>
          <a:p>
            <a:pPr lvl="1"/>
            <a:r>
              <a:rPr lang="en-US" smtClean="0"/>
              <a:t>Name</a:t>
            </a:r>
          </a:p>
          <a:p>
            <a:pPr lvl="1"/>
            <a:r>
              <a:rPr lang="en-US" smtClean="0"/>
              <a:t>Disk location</a:t>
            </a:r>
          </a:p>
          <a:p>
            <a:pPr lvl="1"/>
            <a:r>
              <a:rPr lang="en-US" smtClean="0"/>
              <a:t>Arbitrary?</a:t>
            </a:r>
          </a:p>
          <a:p>
            <a:r>
              <a:rPr lang="en-US" smtClean="0"/>
              <a:t>Object storage metadata</a:t>
            </a:r>
          </a:p>
          <a:p>
            <a:pPr lvl="1"/>
            <a:r>
              <a:rPr lang="en-US" smtClean="0"/>
              <a:t>Arbitrary key-value pairs</a:t>
            </a:r>
          </a:p>
          <a:p>
            <a:pPr lvl="1"/>
            <a:r>
              <a:rPr lang="en-US" smtClean="0"/>
              <a:t>Permissions handled separately via ACL</a:t>
            </a:r>
          </a:p>
          <a:p>
            <a:pPr lvl="1"/>
            <a:r>
              <a:rPr lang="en-US" smtClean="0"/>
              <a:t>(Re-)Creation time set automatically</a:t>
            </a:r>
            <a:endParaRPr lang="en-US"/>
          </a:p>
        </p:txBody>
      </p:sp>
      <p:pic>
        <p:nvPicPr>
          <p:cNvPr id="4" name="Picture 2" descr="mage result for meta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179" y="1589663"/>
            <a:ext cx="5583272" cy="418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801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Using metadata on the object storage</a:t>
            </a:r>
            <a:endParaRPr lang="en-US"/>
          </a:p>
        </p:txBody>
      </p:sp>
      <p:sp>
        <p:nvSpPr>
          <p:cNvPr id="3" name="Content Placeholder 2"/>
          <p:cNvSpPr>
            <a:spLocks noGrp="1"/>
          </p:cNvSpPr>
          <p:nvPr>
            <p:ph idx="1"/>
          </p:nvPr>
        </p:nvSpPr>
        <p:spPr/>
        <p:txBody>
          <a:bodyPr/>
          <a:lstStyle/>
          <a:p>
            <a:r>
              <a:rPr lang="en-US" dirty="0" smtClean="0"/>
              <a:t>Needs to be accessed via the object API</a:t>
            </a:r>
          </a:p>
          <a:p>
            <a:pPr lvl="1"/>
            <a:r>
              <a:rPr lang="en-US" dirty="0" smtClean="0"/>
              <a:t>E.g. </a:t>
            </a:r>
            <a:r>
              <a:rPr lang="en-US" dirty="0" err="1" smtClean="0"/>
              <a:t>set_metadata</a:t>
            </a:r>
            <a:r>
              <a:rPr lang="en-US" dirty="0" smtClean="0"/>
              <a:t>, </a:t>
            </a:r>
            <a:r>
              <a:rPr lang="en-US" dirty="0" err="1" smtClean="0"/>
              <a:t>get_metadata</a:t>
            </a:r>
            <a:r>
              <a:rPr lang="en-US" dirty="0" smtClean="0"/>
              <a:t> methods in </a:t>
            </a:r>
            <a:r>
              <a:rPr lang="en-US" dirty="0" err="1" smtClean="0"/>
              <a:t>Boto</a:t>
            </a:r>
            <a:r>
              <a:rPr lang="en-US" dirty="0" smtClean="0"/>
              <a:t> (more on this later)</a:t>
            </a:r>
          </a:p>
          <a:p>
            <a:r>
              <a:rPr lang="en-US" dirty="0" err="1" smtClean="0"/>
              <a:t>obj_put</a:t>
            </a:r>
            <a:r>
              <a:rPr lang="en-US" dirty="0" smtClean="0"/>
              <a:t>, </a:t>
            </a:r>
            <a:r>
              <a:rPr lang="en-US" dirty="0" err="1" smtClean="0"/>
              <a:t>obj_get</a:t>
            </a:r>
            <a:r>
              <a:rPr lang="en-US" dirty="0" smtClean="0"/>
              <a:t> are examples – store (and retrieve) filesystem path for an object.</a:t>
            </a:r>
          </a:p>
          <a:p>
            <a:r>
              <a:rPr lang="en-US" dirty="0" smtClean="0"/>
              <a:t>You might want to use metadata for</a:t>
            </a:r>
            <a:r>
              <a:rPr lang="is-IS" dirty="0" smtClean="0"/>
              <a:t>…</a:t>
            </a:r>
          </a:p>
          <a:p>
            <a:pPr lvl="1"/>
            <a:r>
              <a:rPr lang="en-US" dirty="0" smtClean="0"/>
              <a:t>A</a:t>
            </a:r>
            <a:r>
              <a:rPr lang="is-IS" dirty="0" smtClean="0"/>
              <a:t>nonymized sample </a:t>
            </a:r>
            <a:r>
              <a:rPr lang="is-IS" dirty="0" smtClean="0"/>
              <a:t>i</a:t>
            </a:r>
            <a:r>
              <a:rPr lang="en-US" dirty="0" err="1" smtClean="0"/>
              <a:t>dentifiers</a:t>
            </a:r>
            <a:endParaRPr lang="is-IS" dirty="0" smtClean="0"/>
          </a:p>
          <a:p>
            <a:pPr lvl="1"/>
            <a:r>
              <a:rPr lang="is-IS" dirty="0" smtClean="0"/>
              <a:t>Type of machine/analysis program used to generate the data</a:t>
            </a:r>
          </a:p>
          <a:p>
            <a:pPr lvl="1"/>
            <a:r>
              <a:rPr lang="is-IS" dirty="0" smtClean="0"/>
              <a:t>Any input paths, objects</a:t>
            </a:r>
          </a:p>
          <a:p>
            <a:pPr lvl="1"/>
            <a:r>
              <a:rPr lang="is-IS" dirty="0" smtClean="0"/>
              <a:t>Just about anything else you can think of that is not part of the object’s data itself!</a:t>
            </a:r>
          </a:p>
          <a:p>
            <a:pPr lvl="1"/>
            <a:endParaRPr lang="en-US" dirty="0"/>
          </a:p>
        </p:txBody>
      </p:sp>
    </p:spTree>
    <p:extLst>
      <p:ext uri="{BB962C8B-B14F-4D97-AF65-F5344CB8AC3E}">
        <p14:creationId xmlns:p14="http://schemas.microsoft.com/office/powerpoint/2010/main" val="1039368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metadata on the object storage</a:t>
            </a:r>
            <a:endParaRPr lang="en-US" dirty="0"/>
          </a:p>
        </p:txBody>
      </p:sp>
      <p:sp>
        <p:nvSpPr>
          <p:cNvPr id="3" name="Content Placeholder 2"/>
          <p:cNvSpPr>
            <a:spLocks noGrp="1"/>
          </p:cNvSpPr>
          <p:nvPr>
            <p:ph idx="1"/>
          </p:nvPr>
        </p:nvSpPr>
        <p:spPr/>
        <p:txBody>
          <a:bodyPr/>
          <a:lstStyle/>
          <a:p>
            <a:r>
              <a:rPr lang="en-US" dirty="0" smtClean="0"/>
              <a:t>Needs to be accessed via the object API or via “-m” flag to </a:t>
            </a:r>
            <a:r>
              <a:rPr lang="en-US" dirty="0" err="1" smtClean="0"/>
              <a:t>obj_put</a:t>
            </a:r>
            <a:endParaRPr lang="en-US" dirty="0" smtClean="0"/>
          </a:p>
          <a:p>
            <a:pPr lvl="1"/>
            <a:r>
              <a:rPr lang="en-US" dirty="0" smtClean="0"/>
              <a:t>E.g. </a:t>
            </a:r>
            <a:r>
              <a:rPr lang="en-US" dirty="0" err="1" smtClean="0"/>
              <a:t>set_metadata</a:t>
            </a:r>
            <a:r>
              <a:rPr lang="en-US" dirty="0" smtClean="0"/>
              <a:t>, </a:t>
            </a:r>
            <a:r>
              <a:rPr lang="en-US" dirty="0" err="1" smtClean="0"/>
              <a:t>get_metadata</a:t>
            </a:r>
            <a:r>
              <a:rPr lang="en-US" dirty="0" smtClean="0"/>
              <a:t> methods in </a:t>
            </a:r>
            <a:r>
              <a:rPr lang="en-US" dirty="0" err="1" smtClean="0"/>
              <a:t>Boto</a:t>
            </a:r>
            <a:r>
              <a:rPr lang="en-US" dirty="0" smtClean="0"/>
              <a:t> (more on this later)</a:t>
            </a:r>
          </a:p>
          <a:p>
            <a:r>
              <a:rPr lang="en-US" dirty="0" err="1" smtClean="0"/>
              <a:t>obj_put</a:t>
            </a:r>
            <a:r>
              <a:rPr lang="en-US" dirty="0" smtClean="0"/>
              <a:t>, </a:t>
            </a:r>
            <a:r>
              <a:rPr lang="en-US" dirty="0" err="1" smtClean="0"/>
              <a:t>obj_get</a:t>
            </a:r>
            <a:r>
              <a:rPr lang="en-US" dirty="0" smtClean="0"/>
              <a:t> are examples – store (and retrieve) filesystem path for an object.</a:t>
            </a:r>
          </a:p>
          <a:p>
            <a:r>
              <a:rPr lang="en-US" dirty="0" smtClean="0"/>
              <a:t>You might want to use metadata for</a:t>
            </a:r>
            <a:r>
              <a:rPr lang="is-IS" dirty="0" smtClean="0"/>
              <a:t>…</a:t>
            </a:r>
          </a:p>
          <a:p>
            <a:pPr lvl="1"/>
            <a:r>
              <a:rPr lang="en-US" dirty="0" smtClean="0"/>
              <a:t>A</a:t>
            </a:r>
            <a:r>
              <a:rPr lang="is-IS" dirty="0" smtClean="0"/>
              <a:t>nonymized sample </a:t>
            </a:r>
            <a:r>
              <a:rPr lang="is-IS" dirty="0" smtClean="0"/>
              <a:t>i</a:t>
            </a:r>
            <a:r>
              <a:rPr lang="en-US" dirty="0" err="1" smtClean="0"/>
              <a:t>dentifier</a:t>
            </a:r>
            <a:r>
              <a:rPr lang="is-IS" dirty="0" smtClean="0"/>
              <a:t>s</a:t>
            </a:r>
          </a:p>
          <a:p>
            <a:pPr lvl="1"/>
            <a:r>
              <a:rPr lang="is-IS" dirty="0" smtClean="0">
                <a:solidFill>
                  <a:srgbClr val="FF0000"/>
                </a:solidFill>
              </a:rPr>
              <a:t>Type of machine/analysis program used to generate the data</a:t>
            </a:r>
          </a:p>
          <a:p>
            <a:pPr lvl="1"/>
            <a:r>
              <a:rPr lang="is-IS" dirty="0" smtClean="0">
                <a:solidFill>
                  <a:srgbClr val="FF0000"/>
                </a:solidFill>
              </a:rPr>
              <a:t>Any input paths, objects</a:t>
            </a:r>
          </a:p>
          <a:p>
            <a:pPr lvl="1"/>
            <a:r>
              <a:rPr lang="is-IS" dirty="0" smtClean="0"/>
              <a:t>Just about anything else you can think of that is not part of the object’s data itself!</a:t>
            </a:r>
          </a:p>
          <a:p>
            <a:pPr lvl="1"/>
            <a:endParaRPr lang="en-US" dirty="0"/>
          </a:p>
        </p:txBody>
      </p:sp>
      <p:sp>
        <p:nvSpPr>
          <p:cNvPr id="4" name="Right Brace 3"/>
          <p:cNvSpPr/>
          <p:nvPr/>
        </p:nvSpPr>
        <p:spPr>
          <a:xfrm>
            <a:off x="9296400" y="4336473"/>
            <a:ext cx="180109" cy="969818"/>
          </a:xfrm>
          <a:prstGeom prst="righ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9531924" y="4073243"/>
            <a:ext cx="2563091" cy="1200329"/>
          </a:xfrm>
          <a:prstGeom prst="rect">
            <a:avLst/>
          </a:prstGeom>
          <a:noFill/>
        </p:spPr>
        <p:txBody>
          <a:bodyPr wrap="square" rtlCol="0">
            <a:spAutoFit/>
          </a:bodyPr>
          <a:lstStyle/>
          <a:p>
            <a:r>
              <a:rPr lang="en-US" smtClean="0">
                <a:solidFill>
                  <a:srgbClr val="FF0000"/>
                </a:solidFill>
              </a:rPr>
              <a:t>Could even have the whole pipeline command used to produce the object as metadata!</a:t>
            </a:r>
            <a:endParaRPr lang="en-US">
              <a:solidFill>
                <a:srgbClr val="FF0000"/>
              </a:solidFill>
            </a:endParaRPr>
          </a:p>
        </p:txBody>
      </p:sp>
    </p:spTree>
    <p:extLst>
      <p:ext uri="{BB962C8B-B14F-4D97-AF65-F5344CB8AC3E}">
        <p14:creationId xmlns:p14="http://schemas.microsoft.com/office/powerpoint/2010/main" val="1287666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  practical example using the object store</a:t>
            </a:r>
            <a:endParaRPr lang="en-US"/>
          </a:p>
        </p:txBody>
      </p:sp>
      <p:sp>
        <p:nvSpPr>
          <p:cNvPr id="3" name="Content Placeholder 2"/>
          <p:cNvSpPr>
            <a:spLocks noGrp="1"/>
          </p:cNvSpPr>
          <p:nvPr>
            <p:ph idx="1"/>
          </p:nvPr>
        </p:nvSpPr>
        <p:spPr/>
        <p:txBody>
          <a:bodyPr/>
          <a:lstStyle/>
          <a:p>
            <a:r>
              <a:rPr lang="en-US" smtClean="0"/>
              <a:t>Put raw data (</a:t>
            </a:r>
            <a:r>
              <a:rPr lang="en-US" err="1" smtClean="0"/>
              <a:t>gzipped</a:t>
            </a:r>
            <a:r>
              <a:rPr lang="en-US" smtClean="0"/>
              <a:t> </a:t>
            </a:r>
            <a:r>
              <a:rPr lang="en-US" err="1" smtClean="0"/>
              <a:t>fastq</a:t>
            </a:r>
            <a:r>
              <a:rPr lang="en-US" smtClean="0"/>
              <a:t> files) into the object store</a:t>
            </a:r>
          </a:p>
          <a:p>
            <a:r>
              <a:rPr lang="en-US" smtClean="0"/>
              <a:t>Align the </a:t>
            </a:r>
            <a:r>
              <a:rPr lang="en-US" err="1" smtClean="0"/>
              <a:t>fastq</a:t>
            </a:r>
            <a:r>
              <a:rPr lang="en-US" smtClean="0"/>
              <a:t> files using STAR (read data directly from object storage)</a:t>
            </a:r>
          </a:p>
          <a:p>
            <a:r>
              <a:rPr lang="en-US" smtClean="0"/>
              <a:t>Create  </a:t>
            </a:r>
            <a:r>
              <a:rPr lang="en-US" err="1" smtClean="0"/>
              <a:t>bigWig</a:t>
            </a:r>
            <a:r>
              <a:rPr lang="en-US" smtClean="0"/>
              <a:t> coverage</a:t>
            </a:r>
          </a:p>
          <a:p>
            <a:r>
              <a:rPr lang="en-US" smtClean="0"/>
              <a:t>Make coverage available via Genome browser</a:t>
            </a:r>
          </a:p>
          <a:p>
            <a:r>
              <a:rPr lang="en-US" smtClean="0"/>
              <a:t>Visualize the data</a:t>
            </a:r>
          </a:p>
          <a:p>
            <a:r>
              <a:rPr lang="en-US" smtClean="0"/>
              <a:t>Feel free to “work along” with me!</a:t>
            </a:r>
            <a:endParaRPr lang="en-US"/>
          </a:p>
        </p:txBody>
      </p:sp>
    </p:spTree>
    <p:extLst>
      <p:ext uri="{BB962C8B-B14F-4D97-AF65-F5344CB8AC3E}">
        <p14:creationId xmlns:p14="http://schemas.microsoft.com/office/powerpoint/2010/main" val="13233256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Putting example data into the object store</a:t>
            </a:r>
            <a:endParaRPr lang="en-US"/>
          </a:p>
        </p:txBody>
      </p:sp>
      <p:pic>
        <p:nvPicPr>
          <p:cNvPr id="4" name="Picture 3"/>
          <p:cNvPicPr>
            <a:picLocks noChangeAspect="1"/>
          </p:cNvPicPr>
          <p:nvPr/>
        </p:nvPicPr>
        <p:blipFill>
          <a:blip r:embed="rId2"/>
          <a:stretch>
            <a:fillRect/>
          </a:stretch>
        </p:blipFill>
        <p:spPr>
          <a:xfrm>
            <a:off x="476823" y="1571338"/>
            <a:ext cx="10779260" cy="5134261"/>
          </a:xfrm>
          <a:prstGeom prst="rect">
            <a:avLst/>
          </a:prstGeom>
        </p:spPr>
      </p:pic>
    </p:spTree>
    <p:extLst>
      <p:ext uri="{BB962C8B-B14F-4D97-AF65-F5344CB8AC3E}">
        <p14:creationId xmlns:p14="http://schemas.microsoft.com/office/powerpoint/2010/main" val="1694486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Align data from the object store with STAR</a:t>
            </a:r>
            <a:endParaRPr lang="en-US"/>
          </a:p>
        </p:txBody>
      </p:sp>
      <p:pic>
        <p:nvPicPr>
          <p:cNvPr id="4" name="Picture 3"/>
          <p:cNvPicPr>
            <a:picLocks noChangeAspect="1"/>
          </p:cNvPicPr>
          <p:nvPr/>
        </p:nvPicPr>
        <p:blipFill>
          <a:blip r:embed="rId2"/>
          <a:stretch>
            <a:fillRect/>
          </a:stretch>
        </p:blipFill>
        <p:spPr>
          <a:xfrm>
            <a:off x="886692" y="1286692"/>
            <a:ext cx="8519968" cy="5355408"/>
          </a:xfrm>
          <a:prstGeom prst="rect">
            <a:avLst/>
          </a:prstGeom>
        </p:spPr>
      </p:pic>
    </p:spTree>
    <p:extLst>
      <p:ext uri="{BB962C8B-B14F-4D97-AF65-F5344CB8AC3E}">
        <p14:creationId xmlns:p14="http://schemas.microsoft.com/office/powerpoint/2010/main" val="4523434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Align data from the object store with STAR</a:t>
            </a:r>
            <a:endParaRPr lang="en-US"/>
          </a:p>
        </p:txBody>
      </p:sp>
      <p:pic>
        <p:nvPicPr>
          <p:cNvPr id="4" name="Picture 3"/>
          <p:cNvPicPr>
            <a:picLocks noChangeAspect="1"/>
          </p:cNvPicPr>
          <p:nvPr/>
        </p:nvPicPr>
        <p:blipFill>
          <a:blip r:embed="rId2"/>
          <a:stretch>
            <a:fillRect/>
          </a:stretch>
        </p:blipFill>
        <p:spPr>
          <a:xfrm>
            <a:off x="886692" y="1286692"/>
            <a:ext cx="8519968" cy="5355408"/>
          </a:xfrm>
          <a:prstGeom prst="rect">
            <a:avLst/>
          </a:prstGeom>
        </p:spPr>
      </p:pic>
      <p:sp>
        <p:nvSpPr>
          <p:cNvPr id="3" name="Right Brace 2"/>
          <p:cNvSpPr/>
          <p:nvPr/>
        </p:nvSpPr>
        <p:spPr>
          <a:xfrm>
            <a:off x="5888182" y="2202873"/>
            <a:ext cx="193963" cy="5264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999014" y="2147449"/>
            <a:ext cx="2313709" cy="923330"/>
          </a:xfrm>
          <a:prstGeom prst="rect">
            <a:avLst/>
          </a:prstGeom>
          <a:noFill/>
        </p:spPr>
        <p:txBody>
          <a:bodyPr wrap="square" rtlCol="0">
            <a:spAutoFit/>
          </a:bodyPr>
          <a:lstStyle/>
          <a:p>
            <a:r>
              <a:rPr lang="en-US" smtClean="0">
                <a:solidFill>
                  <a:schemeClr val="accent1"/>
                </a:solidFill>
              </a:rPr>
              <a:t>Note the use of input redirection combined with </a:t>
            </a:r>
            <a:r>
              <a:rPr lang="en-US" err="1" smtClean="0">
                <a:solidFill>
                  <a:schemeClr val="accent1"/>
                </a:solidFill>
              </a:rPr>
              <a:t>obj</a:t>
            </a:r>
            <a:r>
              <a:rPr lang="en-US" smtClean="0">
                <a:solidFill>
                  <a:schemeClr val="accent1"/>
                </a:solidFill>
              </a:rPr>
              <a:t> get</a:t>
            </a:r>
            <a:endParaRPr lang="en-US">
              <a:solidFill>
                <a:schemeClr val="accent1"/>
              </a:solidFill>
            </a:endParaRPr>
          </a:p>
        </p:txBody>
      </p:sp>
    </p:spTree>
    <p:extLst>
      <p:ext uri="{BB962C8B-B14F-4D97-AF65-F5344CB8AC3E}">
        <p14:creationId xmlns:p14="http://schemas.microsoft.com/office/powerpoint/2010/main" val="6796202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Create </a:t>
            </a:r>
            <a:r>
              <a:rPr lang="en-US" err="1" smtClean="0"/>
              <a:t>bigWig</a:t>
            </a:r>
            <a:r>
              <a:rPr lang="en-US" smtClean="0"/>
              <a:t> of coverage</a:t>
            </a:r>
            <a:endParaRPr lang="en-US"/>
          </a:p>
        </p:txBody>
      </p:sp>
      <p:pic>
        <p:nvPicPr>
          <p:cNvPr id="4" name="Picture 3"/>
          <p:cNvPicPr>
            <a:picLocks noChangeAspect="1"/>
          </p:cNvPicPr>
          <p:nvPr/>
        </p:nvPicPr>
        <p:blipFill>
          <a:blip r:embed="rId2"/>
          <a:stretch>
            <a:fillRect/>
          </a:stretch>
        </p:blipFill>
        <p:spPr>
          <a:xfrm>
            <a:off x="996950" y="1315604"/>
            <a:ext cx="10198100" cy="2730500"/>
          </a:xfrm>
          <a:prstGeom prst="rect">
            <a:avLst/>
          </a:prstGeom>
        </p:spPr>
      </p:pic>
      <p:sp>
        <p:nvSpPr>
          <p:cNvPr id="5" name="Content Placeholder 2"/>
          <p:cNvSpPr>
            <a:spLocks noGrp="1"/>
          </p:cNvSpPr>
          <p:nvPr>
            <p:ph idx="1"/>
          </p:nvPr>
        </p:nvSpPr>
        <p:spPr>
          <a:xfrm>
            <a:off x="838200" y="4294909"/>
            <a:ext cx="10515600" cy="2189018"/>
          </a:xfrm>
        </p:spPr>
        <p:txBody>
          <a:bodyPr>
            <a:normAutofit/>
          </a:bodyPr>
          <a:lstStyle/>
          <a:p>
            <a:r>
              <a:rPr lang="en-US" smtClean="0"/>
              <a:t>Uses local output files from STAR</a:t>
            </a:r>
          </a:p>
          <a:p>
            <a:r>
              <a:rPr lang="en-US" smtClean="0"/>
              <a:t>Puts results back on the object store for later access</a:t>
            </a:r>
            <a:endParaRPr lang="en-US"/>
          </a:p>
        </p:txBody>
      </p:sp>
    </p:spTree>
    <p:extLst>
      <p:ext uri="{BB962C8B-B14F-4D97-AF65-F5344CB8AC3E}">
        <p14:creationId xmlns:p14="http://schemas.microsoft.com/office/powerpoint/2010/main" val="1701244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Make </a:t>
            </a:r>
            <a:r>
              <a:rPr lang="en-US" err="1" smtClean="0"/>
              <a:t>bigWig</a:t>
            </a:r>
            <a:r>
              <a:rPr lang="en-US" smtClean="0"/>
              <a:t> available to CIT genome browser</a:t>
            </a:r>
            <a:endParaRPr lang="en-US"/>
          </a:p>
        </p:txBody>
      </p:sp>
      <p:pic>
        <p:nvPicPr>
          <p:cNvPr id="4" name="Picture 3"/>
          <p:cNvPicPr>
            <a:picLocks noChangeAspect="1"/>
          </p:cNvPicPr>
          <p:nvPr/>
        </p:nvPicPr>
        <p:blipFill>
          <a:blip r:embed="rId2"/>
          <a:stretch>
            <a:fillRect/>
          </a:stretch>
        </p:blipFill>
        <p:spPr>
          <a:xfrm>
            <a:off x="797786" y="1575962"/>
            <a:ext cx="10236200" cy="5257800"/>
          </a:xfrm>
          <a:prstGeom prst="rect">
            <a:avLst/>
          </a:prstGeom>
        </p:spPr>
      </p:pic>
    </p:spTree>
    <p:extLst>
      <p:ext uri="{BB962C8B-B14F-4D97-AF65-F5344CB8AC3E}">
        <p14:creationId xmlns:p14="http://schemas.microsoft.com/office/powerpoint/2010/main" val="540436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NIH HPC object storage systems</a:t>
            </a:r>
            <a:endParaRPr lang="en-US" dirty="0"/>
          </a:p>
        </p:txBody>
      </p:sp>
      <p:sp>
        <p:nvSpPr>
          <p:cNvPr id="3" name="Content Placeholder 2"/>
          <p:cNvSpPr>
            <a:spLocks noGrp="1"/>
          </p:cNvSpPr>
          <p:nvPr>
            <p:ph idx="1"/>
          </p:nvPr>
        </p:nvSpPr>
        <p:spPr/>
        <p:txBody>
          <a:bodyPr/>
          <a:lstStyle/>
          <a:p>
            <a:r>
              <a:rPr lang="en-US" dirty="0" smtClean="0">
                <a:hlinkClick r:id="rId2"/>
              </a:rPr>
              <a:t>https</a:t>
            </a:r>
            <a:r>
              <a:rPr lang="en-US" dirty="0">
                <a:hlinkClick r:id="rId2"/>
              </a:rPr>
              <a:t>://</a:t>
            </a:r>
            <a:r>
              <a:rPr lang="en-US" dirty="0" smtClean="0">
                <a:hlinkClick r:id="rId2"/>
              </a:rPr>
              <a:t>hpc.nih.gov/storage/</a:t>
            </a:r>
            <a:r>
              <a:rPr lang="en-US" smtClean="0">
                <a:hlinkClick r:id="rId2"/>
              </a:rPr>
              <a:t>object.html</a:t>
            </a:r>
            <a:endParaRPr lang="en-US" dirty="0" smtClean="0"/>
          </a:p>
          <a:p>
            <a:r>
              <a:rPr lang="en-US" dirty="0" smtClean="0"/>
              <a:t>Dedicated for use by NIH HPC system (helix, </a:t>
            </a:r>
            <a:r>
              <a:rPr lang="en-US" dirty="0" err="1" smtClean="0"/>
              <a:t>biowulf</a:t>
            </a:r>
            <a:r>
              <a:rPr lang="en-US" dirty="0" smtClean="0"/>
              <a:t>) users</a:t>
            </a:r>
          </a:p>
          <a:p>
            <a:r>
              <a:rPr lang="en-US" dirty="0" smtClean="0"/>
              <a:t>Accessible from Helix, </a:t>
            </a:r>
            <a:r>
              <a:rPr lang="en-US" dirty="0" err="1" smtClean="0"/>
              <a:t>Biowulf</a:t>
            </a:r>
            <a:r>
              <a:rPr lang="en-US" dirty="0" smtClean="0"/>
              <a:t>, and compute nodes</a:t>
            </a:r>
          </a:p>
          <a:p>
            <a:pPr lvl="1"/>
            <a:r>
              <a:rPr lang="en-US" dirty="0" smtClean="0"/>
              <a:t>No Globus or </a:t>
            </a:r>
            <a:r>
              <a:rPr lang="en-US" dirty="0" err="1" smtClean="0"/>
              <a:t>Helixdrive</a:t>
            </a:r>
            <a:r>
              <a:rPr lang="en-US" dirty="0" smtClean="0"/>
              <a:t> (more on this later)</a:t>
            </a:r>
          </a:p>
        </p:txBody>
      </p:sp>
    </p:spTree>
    <p:extLst>
      <p:ext uri="{BB962C8B-B14F-4D97-AF65-F5344CB8AC3E}">
        <p14:creationId xmlns:p14="http://schemas.microsoft.com/office/powerpoint/2010/main" val="20461593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Visualize track</a:t>
            </a:r>
            <a:endParaRPr lang="en-US"/>
          </a:p>
        </p:txBody>
      </p:sp>
      <p:pic>
        <p:nvPicPr>
          <p:cNvPr id="4" name="Picture 3"/>
          <p:cNvPicPr>
            <a:picLocks noChangeAspect="1"/>
          </p:cNvPicPr>
          <p:nvPr/>
        </p:nvPicPr>
        <p:blipFill>
          <a:blip r:embed="rId2"/>
          <a:stretch>
            <a:fillRect/>
          </a:stretch>
        </p:blipFill>
        <p:spPr>
          <a:xfrm>
            <a:off x="955387" y="1410818"/>
            <a:ext cx="6595341" cy="5193182"/>
          </a:xfrm>
          <a:prstGeom prst="rect">
            <a:avLst/>
          </a:prstGeom>
        </p:spPr>
      </p:pic>
    </p:spTree>
    <p:extLst>
      <p:ext uri="{BB962C8B-B14F-4D97-AF65-F5344CB8AC3E}">
        <p14:creationId xmlns:p14="http://schemas.microsoft.com/office/powerpoint/2010/main" val="916175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Visualize track</a:t>
            </a:r>
            <a:endParaRPr lang="en-US"/>
          </a:p>
        </p:txBody>
      </p:sp>
      <p:pic>
        <p:nvPicPr>
          <p:cNvPr id="4" name="Picture 3"/>
          <p:cNvPicPr>
            <a:picLocks noChangeAspect="1"/>
          </p:cNvPicPr>
          <p:nvPr/>
        </p:nvPicPr>
        <p:blipFill>
          <a:blip r:embed="rId2"/>
          <a:stretch>
            <a:fillRect/>
          </a:stretch>
        </p:blipFill>
        <p:spPr>
          <a:xfrm>
            <a:off x="955387" y="1410818"/>
            <a:ext cx="6595341" cy="5193182"/>
          </a:xfrm>
          <a:prstGeom prst="rect">
            <a:avLst/>
          </a:prstGeom>
        </p:spPr>
      </p:pic>
      <p:sp>
        <p:nvSpPr>
          <p:cNvPr id="5" name="Frame 4"/>
          <p:cNvSpPr/>
          <p:nvPr/>
        </p:nvSpPr>
        <p:spPr>
          <a:xfrm>
            <a:off x="2646217" y="4031675"/>
            <a:ext cx="2216728" cy="20781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4918362" y="3948548"/>
            <a:ext cx="3131127" cy="369332"/>
          </a:xfrm>
          <a:prstGeom prst="rect">
            <a:avLst/>
          </a:prstGeom>
          <a:noFill/>
        </p:spPr>
        <p:txBody>
          <a:bodyPr wrap="square" rtlCol="0">
            <a:spAutoFit/>
          </a:bodyPr>
          <a:lstStyle/>
          <a:p>
            <a:r>
              <a:rPr lang="en-US" smtClean="0">
                <a:solidFill>
                  <a:schemeClr val="accent1"/>
                </a:solidFill>
              </a:rPr>
              <a:t>Use URL from ”</a:t>
            </a:r>
            <a:r>
              <a:rPr lang="en-US" err="1" smtClean="0">
                <a:solidFill>
                  <a:schemeClr val="accent1"/>
                </a:solidFill>
              </a:rPr>
              <a:t>obj</a:t>
            </a:r>
            <a:r>
              <a:rPr lang="en-US" smtClean="0">
                <a:solidFill>
                  <a:schemeClr val="accent1"/>
                </a:solidFill>
              </a:rPr>
              <a:t> </a:t>
            </a:r>
            <a:r>
              <a:rPr lang="en-US" err="1" smtClean="0">
                <a:solidFill>
                  <a:schemeClr val="accent1"/>
                </a:solidFill>
              </a:rPr>
              <a:t>url</a:t>
            </a:r>
            <a:r>
              <a:rPr lang="en-US" smtClean="0">
                <a:solidFill>
                  <a:schemeClr val="accent1"/>
                </a:solidFill>
              </a:rPr>
              <a:t>”!</a:t>
            </a:r>
            <a:endParaRPr lang="en-US">
              <a:solidFill>
                <a:schemeClr val="accent1"/>
              </a:solidFill>
            </a:endParaRPr>
          </a:p>
        </p:txBody>
      </p:sp>
    </p:spTree>
    <p:extLst>
      <p:ext uri="{BB962C8B-B14F-4D97-AF65-F5344CB8AC3E}">
        <p14:creationId xmlns:p14="http://schemas.microsoft.com/office/powerpoint/2010/main" val="1984223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Visualize track</a:t>
            </a:r>
            <a:endParaRPr lang="en-US"/>
          </a:p>
        </p:txBody>
      </p:sp>
      <p:pic>
        <p:nvPicPr>
          <p:cNvPr id="4" name="Picture 3"/>
          <p:cNvPicPr>
            <a:picLocks noChangeAspect="1"/>
          </p:cNvPicPr>
          <p:nvPr/>
        </p:nvPicPr>
        <p:blipFill>
          <a:blip r:embed="rId2"/>
          <a:stretch>
            <a:fillRect/>
          </a:stretch>
        </p:blipFill>
        <p:spPr>
          <a:xfrm>
            <a:off x="1041400" y="1584616"/>
            <a:ext cx="10109200" cy="4686300"/>
          </a:xfrm>
          <a:prstGeom prst="rect">
            <a:avLst/>
          </a:prstGeom>
        </p:spPr>
      </p:pic>
    </p:spTree>
    <p:extLst>
      <p:ext uri="{BB962C8B-B14F-4D97-AF65-F5344CB8AC3E}">
        <p14:creationId xmlns:p14="http://schemas.microsoft.com/office/powerpoint/2010/main" val="1991743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a:p>
        </p:txBody>
      </p:sp>
      <p:sp>
        <p:nvSpPr>
          <p:cNvPr id="3" name="Content Placeholder 2"/>
          <p:cNvSpPr>
            <a:spLocks noGrp="1"/>
          </p:cNvSpPr>
          <p:nvPr>
            <p:ph idx="1"/>
          </p:nvPr>
        </p:nvSpPr>
        <p:spPr/>
        <p:txBody>
          <a:bodyPr/>
          <a:lstStyle/>
          <a:p>
            <a:r>
              <a:rPr lang="en-US" smtClean="0">
                <a:solidFill>
                  <a:schemeClr val="bg1">
                    <a:lumMod val="75000"/>
                  </a:schemeClr>
                </a:solidFill>
              </a:rPr>
              <a:t>Overview of the object storage</a:t>
            </a:r>
          </a:p>
          <a:p>
            <a:r>
              <a:rPr lang="en-US" smtClean="0">
                <a:solidFill>
                  <a:schemeClr val="bg1">
                    <a:lumMod val="75000"/>
                  </a:schemeClr>
                </a:solidFill>
              </a:rPr>
              <a:t>A first practical example</a:t>
            </a:r>
          </a:p>
          <a:p>
            <a:r>
              <a:rPr lang="en-US" smtClean="0">
                <a:solidFill>
                  <a:schemeClr val="bg1">
                    <a:lumMod val="75000"/>
                  </a:schemeClr>
                </a:solidFill>
              </a:rPr>
              <a:t>When would you want to use object storage?</a:t>
            </a:r>
          </a:p>
          <a:p>
            <a:r>
              <a:rPr lang="en-US" smtClean="0">
                <a:solidFill>
                  <a:schemeClr val="bg1">
                    <a:lumMod val="75000"/>
                  </a:schemeClr>
                </a:solidFill>
              </a:rPr>
              <a:t>How do you get access to the object storage?</a:t>
            </a:r>
          </a:p>
          <a:p>
            <a:r>
              <a:rPr lang="en-US" smtClean="0">
                <a:solidFill>
                  <a:schemeClr val="bg1">
                    <a:lumMod val="75000"/>
                  </a:schemeClr>
                </a:solidFill>
              </a:rPr>
              <a:t>Using the NIH HPC object storage</a:t>
            </a:r>
          </a:p>
          <a:p>
            <a:pPr lvl="1"/>
            <a:r>
              <a:rPr lang="en-US" smtClean="0">
                <a:solidFill>
                  <a:schemeClr val="bg1">
                    <a:lumMod val="75000"/>
                  </a:schemeClr>
                </a:solidFill>
              </a:rPr>
              <a:t>HPC staff developed tools</a:t>
            </a:r>
          </a:p>
          <a:p>
            <a:pPr lvl="1"/>
            <a:r>
              <a:rPr lang="en-US" err="1" smtClean="0">
                <a:solidFill>
                  <a:schemeClr val="bg1">
                    <a:lumMod val="75000"/>
                  </a:schemeClr>
                </a:solidFill>
              </a:rPr>
              <a:t>Rclone</a:t>
            </a:r>
            <a:endParaRPr lang="en-US" smtClean="0">
              <a:solidFill>
                <a:schemeClr val="bg1">
                  <a:lumMod val="75000"/>
                </a:schemeClr>
              </a:solidFill>
            </a:endParaRPr>
          </a:p>
          <a:p>
            <a:pPr lvl="1"/>
            <a:r>
              <a:rPr lang="en-US" smtClean="0">
                <a:solidFill>
                  <a:schemeClr val="bg1">
                    <a:lumMod val="75000"/>
                  </a:schemeClr>
                </a:solidFill>
              </a:rPr>
              <a:t>s3cmd</a:t>
            </a:r>
          </a:p>
          <a:p>
            <a:r>
              <a:rPr lang="en-US" smtClean="0"/>
              <a:t>Programming your own tools</a:t>
            </a:r>
            <a:endParaRPr lang="en-US"/>
          </a:p>
        </p:txBody>
      </p:sp>
    </p:spTree>
    <p:extLst>
      <p:ext uri="{BB962C8B-B14F-4D97-AF65-F5344CB8AC3E}">
        <p14:creationId xmlns:p14="http://schemas.microsoft.com/office/powerpoint/2010/main" val="835652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Programming your own tools</a:t>
            </a:r>
            <a:endParaRPr lang="en-US"/>
          </a:p>
        </p:txBody>
      </p:sp>
      <p:sp>
        <p:nvSpPr>
          <p:cNvPr id="3" name="Content Placeholder 2"/>
          <p:cNvSpPr>
            <a:spLocks noGrp="1"/>
          </p:cNvSpPr>
          <p:nvPr>
            <p:ph idx="1"/>
          </p:nvPr>
        </p:nvSpPr>
        <p:spPr/>
        <p:txBody>
          <a:bodyPr/>
          <a:lstStyle/>
          <a:p>
            <a:r>
              <a:rPr lang="en-US" smtClean="0"/>
              <a:t>Why?</a:t>
            </a:r>
          </a:p>
          <a:p>
            <a:pPr lvl="1"/>
            <a:r>
              <a:rPr lang="en-US" smtClean="0"/>
              <a:t>Need to customize functionality, e.g. reading metadata from objects.</a:t>
            </a:r>
          </a:p>
          <a:p>
            <a:pPr lvl="1"/>
            <a:r>
              <a:rPr lang="en-US" smtClean="0"/>
              <a:t>Combining reading/writing data to object store with calculations.</a:t>
            </a:r>
          </a:p>
          <a:p>
            <a:pPr lvl="1"/>
            <a:r>
              <a:rPr lang="en-US" smtClean="0"/>
              <a:t>Complicated access patterns – e.g. reading and writing multiple objects simultaneously.</a:t>
            </a:r>
          </a:p>
          <a:p>
            <a:r>
              <a:rPr lang="en-US" smtClean="0"/>
              <a:t>Why not?</a:t>
            </a:r>
          </a:p>
          <a:p>
            <a:pPr lvl="1"/>
            <a:r>
              <a:rPr lang="en-US" smtClean="0"/>
              <a:t>Requires knowledge of </a:t>
            </a:r>
            <a:r>
              <a:rPr lang="en-US" smtClean="0">
                <a:solidFill>
                  <a:srgbClr val="FF0000"/>
                </a:solidFill>
              </a:rPr>
              <a:t>Python</a:t>
            </a:r>
            <a:r>
              <a:rPr lang="en-US" smtClean="0"/>
              <a:t>, Perl, Ruby, C++, etc.</a:t>
            </a:r>
          </a:p>
          <a:p>
            <a:pPr lvl="2"/>
            <a:r>
              <a:rPr lang="en-US" smtClean="0"/>
              <a:t>NIH HPC developed object tools are all in Python – can use as examples</a:t>
            </a:r>
          </a:p>
          <a:p>
            <a:pPr lvl="1"/>
            <a:r>
              <a:rPr lang="en-US" smtClean="0"/>
              <a:t>If existing tools satisfy your needs, there’s not much point</a:t>
            </a:r>
          </a:p>
          <a:p>
            <a:pPr lvl="1"/>
            <a:r>
              <a:rPr lang="en-US" smtClean="0"/>
              <a:t>HPC staff fully supports “our” tools (and others like </a:t>
            </a:r>
            <a:r>
              <a:rPr lang="en-US" err="1" smtClean="0"/>
              <a:t>Rclone</a:t>
            </a:r>
            <a:r>
              <a:rPr lang="en-US" smtClean="0"/>
              <a:t>) – much less support for custom development</a:t>
            </a:r>
            <a:endParaRPr lang="en-US"/>
          </a:p>
        </p:txBody>
      </p:sp>
    </p:spTree>
    <p:extLst>
      <p:ext uri="{BB962C8B-B14F-4D97-AF65-F5344CB8AC3E}">
        <p14:creationId xmlns:p14="http://schemas.microsoft.com/office/powerpoint/2010/main" val="1410942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Programming workflow</a:t>
            </a:r>
            <a:endParaRPr lang="en-US"/>
          </a:p>
        </p:txBody>
      </p:sp>
      <p:sp>
        <p:nvSpPr>
          <p:cNvPr id="5" name="Rectangle 4"/>
          <p:cNvSpPr/>
          <p:nvPr/>
        </p:nvSpPr>
        <p:spPr>
          <a:xfrm>
            <a:off x="748144" y="1690688"/>
            <a:ext cx="2479964" cy="1371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Open Connection</a:t>
            </a:r>
          </a:p>
          <a:p>
            <a:pPr algn="ctr"/>
            <a:r>
              <a:rPr lang="en-US" smtClean="0"/>
              <a:t>(Need accessor address, credentials)</a:t>
            </a:r>
            <a:endParaRPr lang="en-US"/>
          </a:p>
        </p:txBody>
      </p:sp>
      <p:sp>
        <p:nvSpPr>
          <p:cNvPr id="6" name="Rectangle 5"/>
          <p:cNvSpPr/>
          <p:nvPr/>
        </p:nvSpPr>
        <p:spPr>
          <a:xfrm>
            <a:off x="4599707" y="1690688"/>
            <a:ext cx="2244436" cy="1371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Open Vault/Bucket</a:t>
            </a:r>
          </a:p>
          <a:p>
            <a:pPr algn="ctr"/>
            <a:r>
              <a:rPr lang="en-US" smtClean="0"/>
              <a:t>(Need to know name)</a:t>
            </a:r>
            <a:endParaRPr lang="en-US"/>
          </a:p>
        </p:txBody>
      </p:sp>
      <p:sp>
        <p:nvSpPr>
          <p:cNvPr id="7" name="Rectangle 6"/>
          <p:cNvSpPr/>
          <p:nvPr/>
        </p:nvSpPr>
        <p:spPr>
          <a:xfrm>
            <a:off x="8437416" y="1704538"/>
            <a:ext cx="2244436" cy="1371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OPTIONAL: List content</a:t>
            </a:r>
          </a:p>
          <a:p>
            <a:pPr algn="ctr"/>
            <a:r>
              <a:rPr lang="en-US" smtClean="0"/>
              <a:t>(can be slow)</a:t>
            </a:r>
            <a:endParaRPr lang="en-US"/>
          </a:p>
        </p:txBody>
      </p:sp>
      <p:sp>
        <p:nvSpPr>
          <p:cNvPr id="8" name="Rectangle 7"/>
          <p:cNvSpPr/>
          <p:nvPr/>
        </p:nvSpPr>
        <p:spPr>
          <a:xfrm>
            <a:off x="7356764" y="4045963"/>
            <a:ext cx="3394354" cy="1620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OPTIONAL: operate on content (create key, get key, etc.)</a:t>
            </a:r>
          </a:p>
          <a:p>
            <a:pPr algn="ctr"/>
            <a:endParaRPr lang="en-US"/>
          </a:p>
          <a:p>
            <a:pPr algn="ctr"/>
            <a:r>
              <a:rPr lang="en-US" smtClean="0"/>
              <a:t>May need to know object names</a:t>
            </a:r>
            <a:endParaRPr lang="en-US"/>
          </a:p>
        </p:txBody>
      </p:sp>
      <p:sp>
        <p:nvSpPr>
          <p:cNvPr id="9" name="Rectangle 8"/>
          <p:cNvSpPr/>
          <p:nvPr/>
        </p:nvSpPr>
        <p:spPr>
          <a:xfrm>
            <a:off x="3214247" y="4045963"/>
            <a:ext cx="2479964" cy="1620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Close Connection</a:t>
            </a:r>
          </a:p>
          <a:p>
            <a:pPr algn="ctr"/>
            <a:endParaRPr lang="en-US"/>
          </a:p>
        </p:txBody>
      </p:sp>
      <p:cxnSp>
        <p:nvCxnSpPr>
          <p:cNvPr id="11" name="Straight Arrow Connector 10"/>
          <p:cNvCxnSpPr>
            <a:stCxn id="5" idx="3"/>
            <a:endCxn id="6" idx="1"/>
          </p:cNvCxnSpPr>
          <p:nvPr/>
        </p:nvCxnSpPr>
        <p:spPr>
          <a:xfrm>
            <a:off x="3228108" y="2376272"/>
            <a:ext cx="13715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6844143" y="2376272"/>
            <a:ext cx="1593273" cy="13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2"/>
          </p:cNvCxnSpPr>
          <p:nvPr/>
        </p:nvCxnSpPr>
        <p:spPr>
          <a:xfrm flipH="1">
            <a:off x="9531927" y="3075705"/>
            <a:ext cx="27707" cy="956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1"/>
            <a:endCxn id="9" idx="3"/>
          </p:cNvCxnSpPr>
          <p:nvPr/>
        </p:nvCxnSpPr>
        <p:spPr>
          <a:xfrm flipH="1">
            <a:off x="5694211" y="4856236"/>
            <a:ext cx="16625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0104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Programming in Python: </a:t>
            </a:r>
            <a:r>
              <a:rPr lang="en-US" err="1" smtClean="0"/>
              <a:t>Boto</a:t>
            </a:r>
            <a:r>
              <a:rPr lang="en-US" smtClean="0"/>
              <a:t> library</a:t>
            </a:r>
            <a:endParaRPr lang="en-US"/>
          </a:p>
        </p:txBody>
      </p:sp>
      <p:sp>
        <p:nvSpPr>
          <p:cNvPr id="3" name="Content Placeholder 2"/>
          <p:cNvSpPr>
            <a:spLocks noGrp="1"/>
          </p:cNvSpPr>
          <p:nvPr>
            <p:ph idx="1"/>
          </p:nvPr>
        </p:nvSpPr>
        <p:spPr>
          <a:xfrm>
            <a:off x="838200" y="1825625"/>
            <a:ext cx="10515600" cy="1347066"/>
          </a:xfrm>
        </p:spPr>
        <p:txBody>
          <a:bodyPr>
            <a:normAutofit lnSpcReduction="10000"/>
          </a:bodyPr>
          <a:lstStyle/>
          <a:p>
            <a:r>
              <a:rPr lang="en-US" smtClean="0"/>
              <a:t>I’ve had more luck with </a:t>
            </a:r>
            <a:r>
              <a:rPr lang="en-US" err="1" smtClean="0"/>
              <a:t>boto</a:t>
            </a:r>
            <a:r>
              <a:rPr lang="en-US" smtClean="0"/>
              <a:t> v2 than </a:t>
            </a:r>
            <a:r>
              <a:rPr lang="en-US" err="1" smtClean="0"/>
              <a:t>boto</a:t>
            </a:r>
            <a:r>
              <a:rPr lang="en-US" smtClean="0"/>
              <a:t> v3</a:t>
            </a:r>
          </a:p>
          <a:p>
            <a:pPr lvl="1"/>
            <a:r>
              <a:rPr lang="en-US" smtClean="0"/>
              <a:t>If you try boto3 and make it work, please let me know</a:t>
            </a:r>
          </a:p>
          <a:p>
            <a:r>
              <a:rPr lang="en-US" smtClean="0"/>
              <a:t>Getting a bucket (vault):</a:t>
            </a:r>
            <a:endParaRPr lang="en-US"/>
          </a:p>
        </p:txBody>
      </p:sp>
      <p:pic>
        <p:nvPicPr>
          <p:cNvPr id="4" name="Picture 3"/>
          <p:cNvPicPr>
            <a:picLocks noChangeAspect="1"/>
          </p:cNvPicPr>
          <p:nvPr/>
        </p:nvPicPr>
        <p:blipFill>
          <a:blip r:embed="rId2"/>
          <a:stretch>
            <a:fillRect/>
          </a:stretch>
        </p:blipFill>
        <p:spPr>
          <a:xfrm>
            <a:off x="921903" y="3269097"/>
            <a:ext cx="7327900" cy="3340100"/>
          </a:xfrm>
          <a:prstGeom prst="rect">
            <a:avLst/>
          </a:prstGeom>
        </p:spPr>
      </p:pic>
    </p:spTree>
    <p:extLst>
      <p:ext uri="{BB962C8B-B14F-4D97-AF65-F5344CB8AC3E}">
        <p14:creationId xmlns:p14="http://schemas.microsoft.com/office/powerpoint/2010/main" val="20614604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Programming in Python: </a:t>
            </a:r>
            <a:r>
              <a:rPr lang="en-US" err="1" smtClean="0"/>
              <a:t>Boto</a:t>
            </a:r>
            <a:r>
              <a:rPr lang="en-US" smtClean="0"/>
              <a:t> library</a:t>
            </a:r>
            <a:endParaRPr lang="en-US"/>
          </a:p>
        </p:txBody>
      </p:sp>
      <p:sp>
        <p:nvSpPr>
          <p:cNvPr id="3" name="Content Placeholder 2"/>
          <p:cNvSpPr>
            <a:spLocks noGrp="1"/>
          </p:cNvSpPr>
          <p:nvPr>
            <p:ph idx="1"/>
          </p:nvPr>
        </p:nvSpPr>
        <p:spPr>
          <a:xfrm>
            <a:off x="838200" y="1825625"/>
            <a:ext cx="10515600" cy="1347066"/>
          </a:xfrm>
        </p:spPr>
        <p:txBody>
          <a:bodyPr>
            <a:normAutofit lnSpcReduction="10000"/>
          </a:bodyPr>
          <a:lstStyle/>
          <a:p>
            <a:r>
              <a:rPr lang="en-US" smtClean="0"/>
              <a:t>I’ve had more luck with </a:t>
            </a:r>
            <a:r>
              <a:rPr lang="en-US" err="1" smtClean="0"/>
              <a:t>boto</a:t>
            </a:r>
            <a:r>
              <a:rPr lang="en-US" smtClean="0"/>
              <a:t> v2 than </a:t>
            </a:r>
            <a:r>
              <a:rPr lang="en-US" err="1" smtClean="0"/>
              <a:t>boto</a:t>
            </a:r>
            <a:r>
              <a:rPr lang="en-US" smtClean="0"/>
              <a:t> v3</a:t>
            </a:r>
          </a:p>
          <a:p>
            <a:pPr lvl="1"/>
            <a:r>
              <a:rPr lang="en-US" smtClean="0"/>
              <a:t>If you try boto3 and make it work, please let me know</a:t>
            </a:r>
          </a:p>
          <a:p>
            <a:r>
              <a:rPr lang="en-US" smtClean="0"/>
              <a:t>Listing contents:</a:t>
            </a:r>
            <a:endParaRPr lang="en-US"/>
          </a:p>
        </p:txBody>
      </p:sp>
      <p:pic>
        <p:nvPicPr>
          <p:cNvPr id="6" name="Picture 5"/>
          <p:cNvPicPr>
            <a:picLocks noChangeAspect="1"/>
          </p:cNvPicPr>
          <p:nvPr/>
        </p:nvPicPr>
        <p:blipFill>
          <a:blip r:embed="rId2"/>
          <a:stretch>
            <a:fillRect/>
          </a:stretch>
        </p:blipFill>
        <p:spPr>
          <a:xfrm>
            <a:off x="529928" y="3225800"/>
            <a:ext cx="4065012" cy="528782"/>
          </a:xfrm>
          <a:prstGeom prst="rect">
            <a:avLst/>
          </a:prstGeom>
        </p:spPr>
      </p:pic>
      <p:pic>
        <p:nvPicPr>
          <p:cNvPr id="7" name="Picture 6"/>
          <p:cNvPicPr>
            <a:picLocks noChangeAspect="1"/>
          </p:cNvPicPr>
          <p:nvPr/>
        </p:nvPicPr>
        <p:blipFill>
          <a:blip r:embed="rId3"/>
          <a:stretch>
            <a:fillRect/>
          </a:stretch>
        </p:blipFill>
        <p:spPr>
          <a:xfrm>
            <a:off x="526472" y="4332433"/>
            <a:ext cx="11558926" cy="1832839"/>
          </a:xfrm>
          <a:prstGeom prst="rect">
            <a:avLst/>
          </a:prstGeom>
        </p:spPr>
      </p:pic>
    </p:spTree>
    <p:extLst>
      <p:ext uri="{BB962C8B-B14F-4D97-AF65-F5344CB8AC3E}">
        <p14:creationId xmlns:p14="http://schemas.microsoft.com/office/powerpoint/2010/main" val="13694352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Programming in Python: </a:t>
            </a:r>
            <a:r>
              <a:rPr lang="en-US" err="1" smtClean="0"/>
              <a:t>Boto</a:t>
            </a:r>
            <a:r>
              <a:rPr lang="en-US" smtClean="0"/>
              <a:t> library</a:t>
            </a:r>
            <a:endParaRPr lang="en-US"/>
          </a:p>
        </p:txBody>
      </p:sp>
      <p:sp>
        <p:nvSpPr>
          <p:cNvPr id="3" name="Content Placeholder 2"/>
          <p:cNvSpPr>
            <a:spLocks noGrp="1"/>
          </p:cNvSpPr>
          <p:nvPr>
            <p:ph idx="1"/>
          </p:nvPr>
        </p:nvSpPr>
        <p:spPr>
          <a:xfrm>
            <a:off x="838200" y="1825625"/>
            <a:ext cx="10515600" cy="1347066"/>
          </a:xfrm>
        </p:spPr>
        <p:txBody>
          <a:bodyPr>
            <a:normAutofit lnSpcReduction="10000"/>
          </a:bodyPr>
          <a:lstStyle/>
          <a:p>
            <a:r>
              <a:rPr lang="en-US" smtClean="0"/>
              <a:t>I’ve had more luck with </a:t>
            </a:r>
            <a:r>
              <a:rPr lang="en-US" err="1" smtClean="0"/>
              <a:t>boto</a:t>
            </a:r>
            <a:r>
              <a:rPr lang="en-US" smtClean="0"/>
              <a:t> v2 than </a:t>
            </a:r>
            <a:r>
              <a:rPr lang="en-US" err="1" smtClean="0"/>
              <a:t>boto</a:t>
            </a:r>
            <a:r>
              <a:rPr lang="en-US" smtClean="0"/>
              <a:t> v3</a:t>
            </a:r>
          </a:p>
          <a:p>
            <a:pPr lvl="1"/>
            <a:r>
              <a:rPr lang="en-US" smtClean="0"/>
              <a:t>If you try boto3 and make it work, please let me know</a:t>
            </a:r>
          </a:p>
          <a:p>
            <a:r>
              <a:rPr lang="en-US" smtClean="0"/>
              <a:t>Deleting an object:</a:t>
            </a:r>
            <a:endParaRPr lang="en-US"/>
          </a:p>
        </p:txBody>
      </p:sp>
      <p:pic>
        <p:nvPicPr>
          <p:cNvPr id="4" name="Picture 3"/>
          <p:cNvPicPr>
            <a:picLocks noChangeAspect="1"/>
          </p:cNvPicPr>
          <p:nvPr/>
        </p:nvPicPr>
        <p:blipFill>
          <a:blip r:embed="rId2"/>
          <a:stretch>
            <a:fillRect/>
          </a:stretch>
        </p:blipFill>
        <p:spPr>
          <a:xfrm>
            <a:off x="970970" y="3353956"/>
            <a:ext cx="9446646" cy="2645061"/>
          </a:xfrm>
          <a:prstGeom prst="rect">
            <a:avLst/>
          </a:prstGeom>
        </p:spPr>
      </p:pic>
    </p:spTree>
    <p:extLst>
      <p:ext uri="{BB962C8B-B14F-4D97-AF65-F5344CB8AC3E}">
        <p14:creationId xmlns:p14="http://schemas.microsoft.com/office/powerpoint/2010/main" val="139685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Programming in Python: </a:t>
            </a:r>
            <a:r>
              <a:rPr lang="en-US" err="1" smtClean="0"/>
              <a:t>Boto</a:t>
            </a:r>
            <a:r>
              <a:rPr lang="en-US" smtClean="0"/>
              <a:t> library</a:t>
            </a:r>
            <a:endParaRPr lang="en-US"/>
          </a:p>
        </p:txBody>
      </p:sp>
      <p:sp>
        <p:nvSpPr>
          <p:cNvPr id="3" name="Content Placeholder 2"/>
          <p:cNvSpPr>
            <a:spLocks noGrp="1"/>
          </p:cNvSpPr>
          <p:nvPr>
            <p:ph idx="1"/>
          </p:nvPr>
        </p:nvSpPr>
        <p:spPr>
          <a:xfrm>
            <a:off x="838200" y="1825625"/>
            <a:ext cx="10515600" cy="1347066"/>
          </a:xfrm>
        </p:spPr>
        <p:txBody>
          <a:bodyPr>
            <a:normAutofit lnSpcReduction="10000"/>
          </a:bodyPr>
          <a:lstStyle/>
          <a:p>
            <a:r>
              <a:rPr lang="en-US" smtClean="0"/>
              <a:t>I’ve had more luck with </a:t>
            </a:r>
            <a:r>
              <a:rPr lang="en-US" err="1" smtClean="0"/>
              <a:t>boto</a:t>
            </a:r>
            <a:r>
              <a:rPr lang="en-US" smtClean="0"/>
              <a:t> v2 than </a:t>
            </a:r>
            <a:r>
              <a:rPr lang="en-US" err="1" smtClean="0"/>
              <a:t>boto</a:t>
            </a:r>
            <a:r>
              <a:rPr lang="en-US" smtClean="0"/>
              <a:t> v3</a:t>
            </a:r>
          </a:p>
          <a:p>
            <a:pPr lvl="1"/>
            <a:r>
              <a:rPr lang="en-US" smtClean="0"/>
              <a:t>If you try boto3 and make it work, please let me know</a:t>
            </a:r>
          </a:p>
          <a:p>
            <a:r>
              <a:rPr lang="en-US" smtClean="0"/>
              <a:t>Putting data:</a:t>
            </a:r>
            <a:endParaRPr lang="en-US"/>
          </a:p>
        </p:txBody>
      </p:sp>
      <p:pic>
        <p:nvPicPr>
          <p:cNvPr id="5" name="Picture 4"/>
          <p:cNvPicPr>
            <a:picLocks noChangeAspect="1"/>
          </p:cNvPicPr>
          <p:nvPr/>
        </p:nvPicPr>
        <p:blipFill>
          <a:blip r:embed="rId2"/>
          <a:stretch>
            <a:fillRect/>
          </a:stretch>
        </p:blipFill>
        <p:spPr>
          <a:xfrm>
            <a:off x="965208" y="3541573"/>
            <a:ext cx="7289022" cy="1640030"/>
          </a:xfrm>
          <a:prstGeom prst="rect">
            <a:avLst/>
          </a:prstGeom>
        </p:spPr>
      </p:pic>
    </p:spTree>
    <p:extLst>
      <p:ext uri="{BB962C8B-B14F-4D97-AF65-F5344CB8AC3E}">
        <p14:creationId xmlns:p14="http://schemas.microsoft.com/office/powerpoint/2010/main" val="113951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Components of the system</a:t>
            </a:r>
            <a:endParaRPr lang="en-US"/>
          </a:p>
        </p:txBody>
      </p:sp>
      <p:sp>
        <p:nvSpPr>
          <p:cNvPr id="3" name="Content Placeholder 2"/>
          <p:cNvSpPr>
            <a:spLocks noGrp="1"/>
          </p:cNvSpPr>
          <p:nvPr>
            <p:ph idx="1"/>
          </p:nvPr>
        </p:nvSpPr>
        <p:spPr>
          <a:xfrm>
            <a:off x="838200" y="1825624"/>
            <a:ext cx="4717473" cy="4416613"/>
          </a:xfrm>
        </p:spPr>
        <p:txBody>
          <a:bodyPr>
            <a:normAutofit/>
          </a:bodyPr>
          <a:lstStyle/>
          <a:p>
            <a:r>
              <a:rPr lang="en-US" smtClean="0"/>
              <a:t>Manager</a:t>
            </a:r>
          </a:p>
          <a:p>
            <a:pPr lvl="1"/>
            <a:r>
              <a:rPr lang="en-US" smtClean="0"/>
              <a:t>Staff interacts with it</a:t>
            </a:r>
          </a:p>
          <a:p>
            <a:pPr lvl="1"/>
            <a:r>
              <a:rPr lang="en-US" smtClean="0"/>
              <a:t>Used for provisioning, monitoring, etc.</a:t>
            </a:r>
          </a:p>
          <a:p>
            <a:r>
              <a:rPr lang="en-US" b="1" smtClean="0"/>
              <a:t>Accessor</a:t>
            </a:r>
            <a:endParaRPr lang="en-US" smtClean="0"/>
          </a:p>
          <a:p>
            <a:pPr lvl="1"/>
            <a:r>
              <a:rPr lang="en-US" smtClean="0"/>
              <a:t>Primary point of user interaction</a:t>
            </a:r>
          </a:p>
          <a:p>
            <a:r>
              <a:rPr lang="en-US" smtClean="0"/>
              <a:t>Storage server</a:t>
            </a:r>
          </a:p>
          <a:p>
            <a:pPr lvl="1"/>
            <a:r>
              <a:rPr lang="en-US" smtClean="0"/>
              <a:t>Actually holds data</a:t>
            </a:r>
          </a:p>
          <a:p>
            <a:pPr lvl="1"/>
            <a:r>
              <a:rPr lang="en-US" smtClean="0"/>
              <a:t>No direct user interaction</a:t>
            </a:r>
            <a:endParaRPr lang="en-US"/>
          </a:p>
        </p:txBody>
      </p:sp>
      <p:pic>
        <p:nvPicPr>
          <p:cNvPr id="4" name="Picture 3" descr="mgr_access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665" y="1416251"/>
            <a:ext cx="4073466" cy="2291325"/>
          </a:xfrm>
          <a:prstGeom prst="rect">
            <a:avLst/>
          </a:prstGeom>
        </p:spPr>
      </p:pic>
      <p:pic>
        <p:nvPicPr>
          <p:cNvPr id="5" name="Picture 4" descr="slices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666" y="3950914"/>
            <a:ext cx="4073466" cy="2291324"/>
          </a:xfrm>
          <a:prstGeom prst="rect">
            <a:avLst/>
          </a:prstGeom>
        </p:spPr>
      </p:pic>
      <p:cxnSp>
        <p:nvCxnSpPr>
          <p:cNvPr id="6" name="Straight Connector 5"/>
          <p:cNvCxnSpPr/>
          <p:nvPr/>
        </p:nvCxnSpPr>
        <p:spPr>
          <a:xfrm flipV="1">
            <a:off x="9128173" y="1781299"/>
            <a:ext cx="1982523" cy="371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9128173" y="2447350"/>
            <a:ext cx="1982523" cy="356259"/>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1079738" y="1572538"/>
            <a:ext cx="1967034" cy="369332"/>
          </a:xfrm>
          <a:prstGeom prst="rect">
            <a:avLst/>
          </a:prstGeom>
          <a:noFill/>
        </p:spPr>
        <p:txBody>
          <a:bodyPr wrap="square" rtlCol="0">
            <a:spAutoFit/>
          </a:bodyPr>
          <a:lstStyle/>
          <a:p>
            <a:r>
              <a:rPr lang="en-US" smtClean="0"/>
              <a:t>Manager</a:t>
            </a:r>
            <a:endParaRPr lang="en-US"/>
          </a:p>
        </p:txBody>
      </p:sp>
      <p:sp>
        <p:nvSpPr>
          <p:cNvPr id="9" name="TextBox 8"/>
          <p:cNvSpPr txBox="1"/>
          <p:nvPr/>
        </p:nvSpPr>
        <p:spPr>
          <a:xfrm>
            <a:off x="11061770" y="2592378"/>
            <a:ext cx="1967034" cy="369332"/>
          </a:xfrm>
          <a:prstGeom prst="rect">
            <a:avLst/>
          </a:prstGeom>
          <a:noFill/>
        </p:spPr>
        <p:txBody>
          <a:bodyPr wrap="square" rtlCol="0">
            <a:spAutoFit/>
          </a:bodyPr>
          <a:lstStyle/>
          <a:p>
            <a:r>
              <a:rPr lang="en-US" err="1" smtClean="0"/>
              <a:t>Accessor</a:t>
            </a:r>
            <a:endParaRPr lang="en-US"/>
          </a:p>
        </p:txBody>
      </p:sp>
      <p:sp>
        <p:nvSpPr>
          <p:cNvPr id="10" name="TextBox 9"/>
          <p:cNvSpPr txBox="1"/>
          <p:nvPr/>
        </p:nvSpPr>
        <p:spPr>
          <a:xfrm>
            <a:off x="11232138" y="4807448"/>
            <a:ext cx="1967034" cy="369332"/>
          </a:xfrm>
          <a:prstGeom prst="rect">
            <a:avLst/>
          </a:prstGeom>
          <a:noFill/>
        </p:spPr>
        <p:txBody>
          <a:bodyPr wrap="square" rtlCol="0">
            <a:spAutoFit/>
          </a:bodyPr>
          <a:lstStyle/>
          <a:p>
            <a:r>
              <a:rPr lang="en-US" err="1" smtClean="0"/>
              <a:t>Slicestor</a:t>
            </a:r>
            <a:endParaRPr lang="en-US"/>
          </a:p>
        </p:txBody>
      </p:sp>
      <p:cxnSp>
        <p:nvCxnSpPr>
          <p:cNvPr id="11" name="Straight Connector 10"/>
          <p:cNvCxnSpPr/>
          <p:nvPr/>
        </p:nvCxnSpPr>
        <p:spPr>
          <a:xfrm flipV="1">
            <a:off x="9732223" y="4992114"/>
            <a:ext cx="1499915" cy="41373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8319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Programming in Python: </a:t>
            </a:r>
            <a:r>
              <a:rPr lang="en-US" err="1" smtClean="0"/>
              <a:t>Boto</a:t>
            </a:r>
            <a:r>
              <a:rPr lang="en-US" smtClean="0"/>
              <a:t> library</a:t>
            </a:r>
            <a:endParaRPr lang="en-US"/>
          </a:p>
        </p:txBody>
      </p:sp>
      <p:sp>
        <p:nvSpPr>
          <p:cNvPr id="3" name="Content Placeholder 2"/>
          <p:cNvSpPr>
            <a:spLocks noGrp="1"/>
          </p:cNvSpPr>
          <p:nvPr>
            <p:ph idx="1"/>
          </p:nvPr>
        </p:nvSpPr>
        <p:spPr>
          <a:xfrm>
            <a:off x="838200" y="1825625"/>
            <a:ext cx="10515600" cy="1347066"/>
          </a:xfrm>
        </p:spPr>
        <p:txBody>
          <a:bodyPr>
            <a:normAutofit lnSpcReduction="10000"/>
          </a:bodyPr>
          <a:lstStyle/>
          <a:p>
            <a:r>
              <a:rPr lang="en-US" smtClean="0"/>
              <a:t>I’ve had more luck with </a:t>
            </a:r>
            <a:r>
              <a:rPr lang="en-US" err="1" smtClean="0"/>
              <a:t>boto</a:t>
            </a:r>
            <a:r>
              <a:rPr lang="en-US" smtClean="0"/>
              <a:t> v2 than </a:t>
            </a:r>
            <a:r>
              <a:rPr lang="en-US" err="1" smtClean="0"/>
              <a:t>boto</a:t>
            </a:r>
            <a:r>
              <a:rPr lang="en-US" smtClean="0"/>
              <a:t> v3</a:t>
            </a:r>
          </a:p>
          <a:p>
            <a:pPr lvl="1"/>
            <a:r>
              <a:rPr lang="en-US" smtClean="0"/>
              <a:t>If you try boto3 and make it work, please let me know</a:t>
            </a:r>
          </a:p>
          <a:p>
            <a:r>
              <a:rPr lang="en-US" smtClean="0"/>
              <a:t>Getting data:</a:t>
            </a:r>
            <a:endParaRPr lang="en-US"/>
          </a:p>
        </p:txBody>
      </p:sp>
      <p:pic>
        <p:nvPicPr>
          <p:cNvPr id="4" name="Picture 3"/>
          <p:cNvPicPr>
            <a:picLocks noChangeAspect="1"/>
          </p:cNvPicPr>
          <p:nvPr/>
        </p:nvPicPr>
        <p:blipFill>
          <a:blip r:embed="rId2"/>
          <a:stretch>
            <a:fillRect/>
          </a:stretch>
        </p:blipFill>
        <p:spPr>
          <a:xfrm>
            <a:off x="959429" y="4983602"/>
            <a:ext cx="6526700" cy="1334074"/>
          </a:xfrm>
          <a:prstGeom prst="rect">
            <a:avLst/>
          </a:prstGeom>
        </p:spPr>
      </p:pic>
      <p:pic>
        <p:nvPicPr>
          <p:cNvPr id="5" name="Picture 4"/>
          <p:cNvPicPr>
            <a:picLocks noChangeAspect="1"/>
          </p:cNvPicPr>
          <p:nvPr/>
        </p:nvPicPr>
        <p:blipFill>
          <a:blip r:embed="rId3"/>
          <a:stretch>
            <a:fillRect/>
          </a:stretch>
        </p:blipFill>
        <p:spPr>
          <a:xfrm>
            <a:off x="994060" y="3098224"/>
            <a:ext cx="10108655" cy="1626175"/>
          </a:xfrm>
          <a:prstGeom prst="rect">
            <a:avLst/>
          </a:prstGeom>
        </p:spPr>
      </p:pic>
    </p:spTree>
    <p:extLst>
      <p:ext uri="{BB962C8B-B14F-4D97-AF65-F5344CB8AC3E}">
        <p14:creationId xmlns:p14="http://schemas.microsoft.com/office/powerpoint/2010/main" val="12565697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Programming in other languages</a:t>
            </a:r>
            <a:endParaRPr lang="en-US"/>
          </a:p>
        </p:txBody>
      </p:sp>
      <p:sp>
        <p:nvSpPr>
          <p:cNvPr id="3" name="Content Placeholder 2"/>
          <p:cNvSpPr>
            <a:spLocks noGrp="1"/>
          </p:cNvSpPr>
          <p:nvPr>
            <p:ph idx="1"/>
          </p:nvPr>
        </p:nvSpPr>
        <p:spPr/>
        <p:txBody>
          <a:bodyPr>
            <a:normAutofit fontScale="92500" lnSpcReduction="10000"/>
          </a:bodyPr>
          <a:lstStyle/>
          <a:p>
            <a:r>
              <a:rPr lang="en-US" smtClean="0"/>
              <a:t>Amazon provides APIs to their Web services for many languages</a:t>
            </a:r>
          </a:p>
          <a:p>
            <a:pPr lvl="1"/>
            <a:r>
              <a:rPr lang="en-US" smtClean="0"/>
              <a:t>Python, PHP, Perl, Ruby, JavaScript, and C++ (maybe others by now)</a:t>
            </a:r>
          </a:p>
          <a:p>
            <a:pPr lvl="1"/>
            <a:r>
              <a:rPr lang="en-US">
                <a:hlinkClick r:id="rId2"/>
              </a:rPr>
              <a:t>https://</a:t>
            </a:r>
            <a:r>
              <a:rPr lang="en-US" smtClean="0">
                <a:hlinkClick r:id="rId2"/>
              </a:rPr>
              <a:t>aws.amazon.com/code</a:t>
            </a:r>
            <a:endParaRPr lang="en-US" smtClean="0"/>
          </a:p>
          <a:p>
            <a:pPr lvl="1"/>
            <a:r>
              <a:rPr lang="en-US" smtClean="0"/>
              <a:t>Includes quite a lot of documentation, references, etc.</a:t>
            </a:r>
          </a:p>
          <a:p>
            <a:pPr lvl="1"/>
            <a:r>
              <a:rPr lang="en-US" smtClean="0"/>
              <a:t>In principle, you can write pure API calls and pass them to curl/</a:t>
            </a:r>
            <a:r>
              <a:rPr lang="en-US" err="1" smtClean="0"/>
              <a:t>wget</a:t>
            </a:r>
            <a:r>
              <a:rPr lang="en-US"/>
              <a:t> </a:t>
            </a:r>
            <a:r>
              <a:rPr lang="en-US" smtClean="0"/>
              <a:t>(or write your own HTTP), but this is </a:t>
            </a:r>
            <a:r>
              <a:rPr lang="en-US" b="1" smtClean="0"/>
              <a:t>really complicated</a:t>
            </a:r>
            <a:r>
              <a:rPr lang="en-US" smtClean="0"/>
              <a:t>.</a:t>
            </a:r>
          </a:p>
          <a:p>
            <a:r>
              <a:rPr lang="en-US" smtClean="0"/>
              <a:t>Some tweaking is often necessary to make it work with the HPC object store</a:t>
            </a:r>
          </a:p>
          <a:p>
            <a:pPr lvl="1"/>
            <a:r>
              <a:rPr lang="en-US" smtClean="0"/>
              <a:t>Can’t just connect to Amazon regions – need to specify an accessor</a:t>
            </a:r>
          </a:p>
          <a:p>
            <a:pPr lvl="1"/>
            <a:r>
              <a:rPr lang="en-US" smtClean="0"/>
              <a:t>URL format is different (e.g. Amazon supports http://bucket.s3.aws.com)</a:t>
            </a:r>
          </a:p>
          <a:p>
            <a:r>
              <a:rPr lang="en-US" smtClean="0"/>
              <a:t>HPC staff can provide advice, but software development is ultimately up to the user.</a:t>
            </a:r>
            <a:endParaRPr lang="en-US"/>
          </a:p>
        </p:txBody>
      </p:sp>
    </p:spTree>
    <p:extLst>
      <p:ext uri="{BB962C8B-B14F-4D97-AF65-F5344CB8AC3E}">
        <p14:creationId xmlns:p14="http://schemas.microsoft.com/office/powerpoint/2010/main" val="4343409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Wrap-up, summary</a:t>
            </a:r>
            <a:endParaRPr lang="en-US"/>
          </a:p>
        </p:txBody>
      </p:sp>
      <p:sp>
        <p:nvSpPr>
          <p:cNvPr id="3" name="Content Placeholder 2"/>
          <p:cNvSpPr>
            <a:spLocks noGrp="1"/>
          </p:cNvSpPr>
          <p:nvPr>
            <p:ph idx="1"/>
          </p:nvPr>
        </p:nvSpPr>
        <p:spPr/>
        <p:txBody>
          <a:bodyPr>
            <a:normAutofit lnSpcReduction="10000"/>
          </a:bodyPr>
          <a:lstStyle/>
          <a:p>
            <a:r>
              <a:rPr lang="en-US" smtClean="0"/>
              <a:t>Object store is good for data that is</a:t>
            </a:r>
            <a:r>
              <a:rPr lang="is-IS" smtClean="0"/>
              <a:t>…</a:t>
            </a:r>
            <a:endParaRPr lang="en-US" smtClean="0"/>
          </a:p>
          <a:p>
            <a:pPr lvl="1"/>
            <a:r>
              <a:rPr lang="en-US" smtClean="0"/>
              <a:t>Read-only in nature</a:t>
            </a:r>
          </a:p>
          <a:p>
            <a:pPr lvl="1"/>
            <a:r>
              <a:rPr lang="en-US" smtClean="0"/>
              <a:t>Needs to be used regularly for computation</a:t>
            </a:r>
          </a:p>
          <a:p>
            <a:pPr lvl="1"/>
            <a:r>
              <a:rPr lang="en-US" smtClean="0"/>
              <a:t>Only needs moderate performance</a:t>
            </a:r>
          </a:p>
          <a:p>
            <a:r>
              <a:rPr lang="en-US" smtClean="0"/>
              <a:t>The object store cannot be used for</a:t>
            </a:r>
            <a:r>
              <a:rPr lang="is-IS" smtClean="0"/>
              <a:t>…</a:t>
            </a:r>
            <a:endParaRPr lang="en-US" smtClean="0"/>
          </a:p>
          <a:p>
            <a:pPr lvl="1"/>
            <a:r>
              <a:rPr lang="en-US" smtClean="0"/>
              <a:t>Write-intensive data</a:t>
            </a:r>
          </a:p>
          <a:p>
            <a:pPr lvl="1"/>
            <a:r>
              <a:rPr lang="en-US" smtClean="0"/>
              <a:t>Data that gets updated frequently</a:t>
            </a:r>
          </a:p>
          <a:p>
            <a:pPr lvl="1"/>
            <a:r>
              <a:rPr lang="en-US" smtClean="0"/>
              <a:t>Archival data</a:t>
            </a:r>
          </a:p>
          <a:p>
            <a:r>
              <a:rPr lang="en-US" smtClean="0"/>
              <a:t>Multiple different tools may be used to read and write data</a:t>
            </a:r>
          </a:p>
          <a:p>
            <a:r>
              <a:rPr lang="en-US" smtClean="0"/>
              <a:t>You can write your own tools in a variety of programming languages</a:t>
            </a:r>
          </a:p>
          <a:p>
            <a:pPr lvl="1"/>
            <a:endParaRPr lang="en-US"/>
          </a:p>
        </p:txBody>
      </p:sp>
    </p:spTree>
    <p:extLst>
      <p:ext uri="{BB962C8B-B14F-4D97-AF65-F5344CB8AC3E}">
        <p14:creationId xmlns:p14="http://schemas.microsoft.com/office/powerpoint/2010/main" val="1397673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smtClean="0"/>
              <a:t>staff@hpc.nih.gov</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1457167"/>
            <a:ext cx="10058400" cy="5017743"/>
          </a:xfrm>
          <a:prstGeom prst="rect">
            <a:avLst/>
          </a:prstGeom>
        </p:spPr>
      </p:pic>
    </p:spTree>
    <p:extLst>
      <p:ext uri="{BB962C8B-B14F-4D97-AF65-F5344CB8AC3E}">
        <p14:creationId xmlns:p14="http://schemas.microsoft.com/office/powerpoint/2010/main" val="1972573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Thank you</a:t>
            </a:r>
            <a:endParaRPr lang="en-US"/>
          </a:p>
        </p:txBody>
      </p:sp>
      <p:sp>
        <p:nvSpPr>
          <p:cNvPr id="3" name="Content Placeholder 2"/>
          <p:cNvSpPr>
            <a:spLocks noGrp="1"/>
          </p:cNvSpPr>
          <p:nvPr>
            <p:ph idx="1"/>
          </p:nvPr>
        </p:nvSpPr>
        <p:spPr/>
        <p:txBody>
          <a:bodyPr/>
          <a:lstStyle/>
          <a:p>
            <a:r>
              <a:rPr lang="en-US" smtClean="0"/>
              <a:t>Thank you for attending</a:t>
            </a:r>
          </a:p>
          <a:p>
            <a:r>
              <a:rPr lang="en-US" smtClean="0"/>
              <a:t>Please contact us with questions/feedback</a:t>
            </a:r>
          </a:p>
          <a:p>
            <a:pPr lvl="1"/>
            <a:r>
              <a:rPr lang="en-US" smtClean="0"/>
              <a:t>Tim Miller – </a:t>
            </a:r>
            <a:r>
              <a:rPr lang="en-US" smtClean="0">
                <a:hlinkClick r:id="rId2"/>
              </a:rPr>
              <a:t>btmiller@helix.nih.gov</a:t>
            </a:r>
            <a:endParaRPr lang="en-US" smtClean="0"/>
          </a:p>
          <a:p>
            <a:pPr lvl="1"/>
            <a:r>
              <a:rPr lang="en-US" smtClean="0">
                <a:hlinkClick r:id="rId3"/>
              </a:rPr>
              <a:t>staff@hpc.nih.gov</a:t>
            </a:r>
            <a:endParaRPr lang="en-US" smtClean="0"/>
          </a:p>
        </p:txBody>
      </p:sp>
    </p:spTree>
    <p:extLst>
      <p:ext uri="{BB962C8B-B14F-4D97-AF65-F5344CB8AC3E}">
        <p14:creationId xmlns:p14="http://schemas.microsoft.com/office/powerpoint/2010/main" val="1517831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Components of the system</a:t>
            </a:r>
            <a:endParaRPr lang="en-US"/>
          </a:p>
        </p:txBody>
      </p:sp>
      <p:sp>
        <p:nvSpPr>
          <p:cNvPr id="3" name="Content Placeholder 2"/>
          <p:cNvSpPr>
            <a:spLocks noGrp="1"/>
          </p:cNvSpPr>
          <p:nvPr>
            <p:ph idx="1"/>
          </p:nvPr>
        </p:nvSpPr>
        <p:spPr>
          <a:xfrm>
            <a:off x="838200" y="1825625"/>
            <a:ext cx="5340927" cy="3580228"/>
          </a:xfrm>
        </p:spPr>
        <p:txBody>
          <a:bodyPr/>
          <a:lstStyle/>
          <a:p>
            <a:r>
              <a:rPr lang="en-US" smtClean="0"/>
              <a:t>Manager</a:t>
            </a:r>
          </a:p>
          <a:p>
            <a:pPr lvl="1"/>
            <a:r>
              <a:rPr lang="en-US" smtClean="0"/>
              <a:t>You interact with it indirectly</a:t>
            </a:r>
          </a:p>
          <a:p>
            <a:r>
              <a:rPr lang="en-US" b="1" smtClean="0"/>
              <a:t>Accessor</a:t>
            </a:r>
            <a:endParaRPr lang="en-US" smtClean="0"/>
          </a:p>
          <a:p>
            <a:pPr lvl="1"/>
            <a:r>
              <a:rPr lang="en-US" smtClean="0"/>
              <a:t>Primary point of user interaction</a:t>
            </a:r>
          </a:p>
          <a:p>
            <a:r>
              <a:rPr lang="en-US" smtClean="0"/>
              <a:t>Storage server</a:t>
            </a:r>
          </a:p>
          <a:p>
            <a:pPr lvl="1"/>
            <a:r>
              <a:rPr lang="en-US" smtClean="0"/>
              <a:t>Actually holds data</a:t>
            </a:r>
          </a:p>
          <a:p>
            <a:pPr lvl="1"/>
            <a:r>
              <a:rPr lang="en-US" smtClean="0"/>
              <a:t>No direct user interaction</a:t>
            </a:r>
            <a:endParaRPr lang="en-US"/>
          </a:p>
        </p:txBody>
      </p:sp>
      <p:pic>
        <p:nvPicPr>
          <p:cNvPr id="4" name="Picture 3" descr="mgr_access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665" y="1416251"/>
            <a:ext cx="4073466" cy="2291325"/>
          </a:xfrm>
          <a:prstGeom prst="rect">
            <a:avLst/>
          </a:prstGeom>
        </p:spPr>
      </p:pic>
      <p:pic>
        <p:nvPicPr>
          <p:cNvPr id="5" name="Picture 4" descr="slices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666" y="3950914"/>
            <a:ext cx="4073466" cy="2291324"/>
          </a:xfrm>
          <a:prstGeom prst="rect">
            <a:avLst/>
          </a:prstGeom>
        </p:spPr>
      </p:pic>
      <p:cxnSp>
        <p:nvCxnSpPr>
          <p:cNvPr id="6" name="Straight Connector 5"/>
          <p:cNvCxnSpPr/>
          <p:nvPr/>
        </p:nvCxnSpPr>
        <p:spPr>
          <a:xfrm flipV="1">
            <a:off x="9128173" y="1781299"/>
            <a:ext cx="1982523" cy="371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9128173" y="2447350"/>
            <a:ext cx="1982523" cy="356259"/>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1079738" y="1572538"/>
            <a:ext cx="1967034" cy="369332"/>
          </a:xfrm>
          <a:prstGeom prst="rect">
            <a:avLst/>
          </a:prstGeom>
          <a:noFill/>
        </p:spPr>
        <p:txBody>
          <a:bodyPr wrap="square" rtlCol="0">
            <a:spAutoFit/>
          </a:bodyPr>
          <a:lstStyle/>
          <a:p>
            <a:r>
              <a:rPr lang="en-US" smtClean="0"/>
              <a:t>Manager</a:t>
            </a:r>
            <a:endParaRPr lang="en-US"/>
          </a:p>
        </p:txBody>
      </p:sp>
      <p:sp>
        <p:nvSpPr>
          <p:cNvPr id="9" name="TextBox 8"/>
          <p:cNvSpPr txBox="1"/>
          <p:nvPr/>
        </p:nvSpPr>
        <p:spPr>
          <a:xfrm>
            <a:off x="11061770" y="2592378"/>
            <a:ext cx="1967034" cy="369332"/>
          </a:xfrm>
          <a:prstGeom prst="rect">
            <a:avLst/>
          </a:prstGeom>
          <a:noFill/>
        </p:spPr>
        <p:txBody>
          <a:bodyPr wrap="square" rtlCol="0">
            <a:spAutoFit/>
          </a:bodyPr>
          <a:lstStyle/>
          <a:p>
            <a:r>
              <a:rPr lang="en-US" err="1" smtClean="0"/>
              <a:t>Accessor</a:t>
            </a:r>
            <a:endParaRPr lang="en-US"/>
          </a:p>
        </p:txBody>
      </p:sp>
      <p:sp>
        <p:nvSpPr>
          <p:cNvPr id="10" name="TextBox 9"/>
          <p:cNvSpPr txBox="1"/>
          <p:nvPr/>
        </p:nvSpPr>
        <p:spPr>
          <a:xfrm>
            <a:off x="11232138" y="4807448"/>
            <a:ext cx="1967034" cy="646331"/>
          </a:xfrm>
          <a:prstGeom prst="rect">
            <a:avLst/>
          </a:prstGeom>
          <a:noFill/>
        </p:spPr>
        <p:txBody>
          <a:bodyPr wrap="square" rtlCol="0">
            <a:spAutoFit/>
          </a:bodyPr>
          <a:lstStyle/>
          <a:p>
            <a:r>
              <a:rPr lang="en-US" dirty="0" smtClean="0"/>
              <a:t>Disk</a:t>
            </a:r>
          </a:p>
          <a:p>
            <a:r>
              <a:rPr lang="en-US" dirty="0" smtClean="0"/>
              <a:t>storage</a:t>
            </a:r>
            <a:endParaRPr lang="en-US" dirty="0"/>
          </a:p>
        </p:txBody>
      </p:sp>
      <p:cxnSp>
        <p:nvCxnSpPr>
          <p:cNvPr id="11" name="Straight Connector 10"/>
          <p:cNvCxnSpPr/>
          <p:nvPr/>
        </p:nvCxnSpPr>
        <p:spPr>
          <a:xfrm flipV="1">
            <a:off x="9732223" y="4992114"/>
            <a:ext cx="1499915" cy="413739"/>
          </a:xfrm>
          <a:prstGeom prst="line">
            <a:avLst/>
          </a:prstGeom>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1842660" y="1781299"/>
            <a:ext cx="7716982" cy="3624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93818" y="2128690"/>
            <a:ext cx="6634355" cy="3046988"/>
          </a:xfrm>
          <a:prstGeom prst="rect">
            <a:avLst/>
          </a:prstGeom>
          <a:noFill/>
        </p:spPr>
        <p:txBody>
          <a:bodyPr wrap="square" rtlCol="0">
            <a:spAutoFit/>
          </a:bodyPr>
          <a:lstStyle/>
          <a:p>
            <a:r>
              <a:rPr lang="en-US" sz="3200" smtClean="0">
                <a:solidFill>
                  <a:schemeClr val="bg1"/>
                </a:solidFill>
              </a:rPr>
              <a:t>You don’t need to know anything about the physical hardware.</a:t>
            </a:r>
          </a:p>
          <a:p>
            <a:endParaRPr lang="en-US" sz="3200">
              <a:solidFill>
                <a:schemeClr val="bg1"/>
              </a:solidFill>
            </a:endParaRPr>
          </a:p>
          <a:p>
            <a:r>
              <a:rPr lang="en-US" sz="3200" smtClean="0">
                <a:solidFill>
                  <a:schemeClr val="bg1"/>
                </a:solidFill>
              </a:rPr>
              <a:t>However, if you want to write your own custom access routines, you need the accessors’ addresses.</a:t>
            </a:r>
            <a:endParaRPr lang="en-US" sz="3200">
              <a:solidFill>
                <a:schemeClr val="bg1"/>
              </a:solidFill>
            </a:endParaRPr>
          </a:p>
        </p:txBody>
      </p:sp>
    </p:spTree>
    <p:extLst>
      <p:ext uri="{BB962C8B-B14F-4D97-AF65-F5344CB8AC3E}">
        <p14:creationId xmlns:p14="http://schemas.microsoft.com/office/powerpoint/2010/main" val="1558163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Logical View</a:t>
            </a:r>
            <a:endParaRPr lang="en-US"/>
          </a:p>
        </p:txBody>
      </p:sp>
      <p:sp>
        <p:nvSpPr>
          <p:cNvPr id="3" name="Slide Number Placeholder 2"/>
          <p:cNvSpPr>
            <a:spLocks noGrp="1"/>
          </p:cNvSpPr>
          <p:nvPr>
            <p:ph type="sldNum" sz="quarter" idx="12"/>
          </p:nvPr>
        </p:nvSpPr>
        <p:spPr/>
        <p:txBody>
          <a:bodyPr/>
          <a:lstStyle/>
          <a:p>
            <a:fld id="{00F249D4-B629-2F40-8D58-EB156F567540}" type="slidenum">
              <a:rPr lang="en-US" smtClean="0"/>
              <a:t>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655" y="1438548"/>
            <a:ext cx="7301345" cy="5297531"/>
          </a:xfrm>
          <a:prstGeom prst="rect">
            <a:avLst/>
          </a:prstGeom>
        </p:spPr>
      </p:pic>
    </p:spTree>
    <p:extLst>
      <p:ext uri="{BB962C8B-B14F-4D97-AF65-F5344CB8AC3E}">
        <p14:creationId xmlns:p14="http://schemas.microsoft.com/office/powerpoint/2010/main" val="2023207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18001</TotalTime>
  <Words>3700</Words>
  <Application>Microsoft Macintosh PowerPoint</Application>
  <PresentationFormat>Widescreen</PresentationFormat>
  <Paragraphs>474</Paragraphs>
  <Slides>74</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Calibri</vt:lpstr>
      <vt:lpstr>Calibri Light</vt:lpstr>
      <vt:lpstr>Courier New</vt:lpstr>
      <vt:lpstr>Arial</vt:lpstr>
      <vt:lpstr>Office Theme</vt:lpstr>
      <vt:lpstr>NIH HPC Object storage system overview</vt:lpstr>
      <vt:lpstr>Outline</vt:lpstr>
      <vt:lpstr>Introductions and Administrivia </vt:lpstr>
      <vt:lpstr>Outline</vt:lpstr>
      <vt:lpstr>Basics of object storage</vt:lpstr>
      <vt:lpstr>The NIH HPC object storage systems</vt:lpstr>
      <vt:lpstr>Components of the system</vt:lpstr>
      <vt:lpstr>Components of the system</vt:lpstr>
      <vt:lpstr>Logical View</vt:lpstr>
      <vt:lpstr>Logical view components (1)</vt:lpstr>
      <vt:lpstr>Logical view components (2)</vt:lpstr>
      <vt:lpstr>Outline</vt:lpstr>
      <vt:lpstr>Our first example: just showing off</vt:lpstr>
      <vt:lpstr>Outline</vt:lpstr>
      <vt:lpstr>Use-cases for object storage</vt:lpstr>
      <vt:lpstr>When not to use object storage</vt:lpstr>
      <vt:lpstr>Some important limits of the HPC object store</vt:lpstr>
      <vt:lpstr>And finally…</vt:lpstr>
      <vt:lpstr>Outline</vt:lpstr>
      <vt:lpstr>Requesting object storage</vt:lpstr>
      <vt:lpstr>PowerPoint Presentation</vt:lpstr>
      <vt:lpstr>PowerPoint Presentation</vt:lpstr>
      <vt:lpstr>PowerPoint Presentation</vt:lpstr>
      <vt:lpstr>PowerPoint Presentation</vt:lpstr>
      <vt:lpstr>PowerPoint Presentation</vt:lpstr>
      <vt:lpstr>Once you have submitted the form</vt:lpstr>
      <vt:lpstr>More policies to be aware of</vt:lpstr>
      <vt:lpstr>Hands-on: setting up access</vt:lpstr>
      <vt:lpstr>Hands-on: setting up access</vt:lpstr>
      <vt:lpstr>Outline</vt:lpstr>
      <vt:lpstr>Overview of staff-developed tools</vt:lpstr>
      <vt:lpstr>Using obj_df</vt:lpstr>
      <vt:lpstr>Using obj_ls</vt:lpstr>
      <vt:lpstr>A prettier view</vt:lpstr>
      <vt:lpstr>Listing different vaults</vt:lpstr>
      <vt:lpstr>Putting data onto the object store</vt:lpstr>
      <vt:lpstr>Putting data onto the object store</vt:lpstr>
      <vt:lpstr>An example</vt:lpstr>
      <vt:lpstr>Getting the data back with obj_get</vt:lpstr>
      <vt:lpstr>Getting the data back with obj_get</vt:lpstr>
      <vt:lpstr>Streaming to stdout example</vt:lpstr>
      <vt:lpstr>Practice time!</vt:lpstr>
      <vt:lpstr>Permissions and obj_chmod</vt:lpstr>
      <vt:lpstr>Using the obj command</vt:lpstr>
      <vt:lpstr>Overview of rclone</vt:lpstr>
      <vt:lpstr>Configuring rclone</vt:lpstr>
      <vt:lpstr>Using rclone</vt:lpstr>
      <vt:lpstr>Configuring s3cmd</vt:lpstr>
      <vt:lpstr>Using s3cmd</vt:lpstr>
      <vt:lpstr>Exercises</vt:lpstr>
      <vt:lpstr>Some notes on metadata</vt:lpstr>
      <vt:lpstr>Using metadata on the object storage</vt:lpstr>
      <vt:lpstr>Using metadata on the object storage</vt:lpstr>
      <vt:lpstr>A  practical example using the object store</vt:lpstr>
      <vt:lpstr>Putting example data into the object store</vt:lpstr>
      <vt:lpstr>Align data from the object store with STAR</vt:lpstr>
      <vt:lpstr>Align data from the object store with STAR</vt:lpstr>
      <vt:lpstr>Create bigWig of coverage</vt:lpstr>
      <vt:lpstr>Make bigWig available to CIT genome browser</vt:lpstr>
      <vt:lpstr>Visualize track</vt:lpstr>
      <vt:lpstr>Visualize track</vt:lpstr>
      <vt:lpstr>Visualize track</vt:lpstr>
      <vt:lpstr>Outline</vt:lpstr>
      <vt:lpstr>Programming your own tools</vt:lpstr>
      <vt:lpstr>Programming workflow</vt:lpstr>
      <vt:lpstr>Programming in Python: Boto library</vt:lpstr>
      <vt:lpstr>Programming in Python: Boto library</vt:lpstr>
      <vt:lpstr>Programming in Python: Boto library</vt:lpstr>
      <vt:lpstr>Programming in Python: Boto library</vt:lpstr>
      <vt:lpstr>Programming in Python: Boto library</vt:lpstr>
      <vt:lpstr>Programming in other languages</vt:lpstr>
      <vt:lpstr>Wrap-up, summary</vt:lpstr>
      <vt:lpstr>staff@hpc.nih.gov</vt:lpstr>
      <vt:lpstr>Thank you</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HPC Object storage system overview</dc:title>
  <dc:creator>Miller, Benjamin (NIH/NHLBI) [E]</dc:creator>
  <cp:lastModifiedBy>Miller, Benjamin (NIH/NHLBI) [E]</cp:lastModifiedBy>
  <cp:revision>146</cp:revision>
  <cp:lastPrinted>2017-02-27T22:25:55Z</cp:lastPrinted>
  <dcterms:created xsi:type="dcterms:W3CDTF">2017-01-10T17:06:07Z</dcterms:created>
  <dcterms:modified xsi:type="dcterms:W3CDTF">2017-02-27T23:06:47Z</dcterms:modified>
</cp:coreProperties>
</file>